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77" r:id="rId2"/>
    <p:sldId id="279" r:id="rId3"/>
    <p:sldId id="256" r:id="rId4"/>
    <p:sldId id="270" r:id="rId5"/>
    <p:sldId id="275" r:id="rId6"/>
    <p:sldId id="271" r:id="rId7"/>
    <p:sldId id="258" r:id="rId8"/>
    <p:sldId id="259" r:id="rId9"/>
    <p:sldId id="260" r:id="rId10"/>
    <p:sldId id="272" r:id="rId11"/>
    <p:sldId id="273" r:id="rId12"/>
    <p:sldId id="274" r:id="rId13"/>
    <p:sldId id="268" r:id="rId14"/>
    <p:sldId id="278" r:id="rId15"/>
    <p:sldId id="276" r:id="rId16"/>
    <p:sldId id="261" r:id="rId17"/>
    <p:sldId id="266"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4508" autoAdjust="0"/>
  </p:normalViewPr>
  <p:slideViewPr>
    <p:cSldViewPr snapToGrid="0">
      <p:cViewPr varScale="1">
        <p:scale>
          <a:sx n="72" d="100"/>
          <a:sy n="72" d="100"/>
        </p:scale>
        <p:origin x="2034" y="60"/>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2815D64-62F0-4F58-A024-322DE007248A}"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en-US"/>
        </a:p>
      </dgm:t>
    </dgm:pt>
    <dgm:pt modelId="{CF37D76A-D2DC-4BC8-B81C-0D2E7662B187}">
      <dgm:prSet phldrT="[Text]"/>
      <dgm:spPr/>
      <dgm:t>
        <a:bodyPr/>
        <a:lstStyle/>
        <a:p>
          <a:r>
            <a:rPr lang="en-US" dirty="0">
              <a:solidFill>
                <a:schemeClr val="tx1"/>
              </a:solidFill>
            </a:rPr>
            <a:t>Fungicide application impacts</a:t>
          </a:r>
        </a:p>
      </dgm:t>
    </dgm:pt>
    <dgm:pt modelId="{A06A0F5B-9D1A-47D8-96AA-1E34051D74F1}" type="parTrans" cxnId="{DEA4C275-DEEC-4B51-9D58-2A6FB41FC415}">
      <dgm:prSet/>
      <dgm:spPr/>
      <dgm:t>
        <a:bodyPr/>
        <a:lstStyle/>
        <a:p>
          <a:endParaRPr lang="en-US"/>
        </a:p>
      </dgm:t>
    </dgm:pt>
    <dgm:pt modelId="{AFB2DD79-BF18-4695-AC2C-8E079504693D}" type="sibTrans" cxnId="{DEA4C275-DEEC-4B51-9D58-2A6FB41FC415}">
      <dgm:prSet/>
      <dgm:spPr>
        <a:solidFill>
          <a:schemeClr val="bg1">
            <a:lumMod val="85000"/>
          </a:schemeClr>
        </a:solidFill>
      </dgm:spPr>
      <dgm:t>
        <a:bodyPr/>
        <a:lstStyle/>
        <a:p>
          <a:endParaRPr lang="en-US"/>
        </a:p>
      </dgm:t>
    </dgm:pt>
    <dgm:pt modelId="{B4864752-2219-426C-93E4-A3B66403031D}">
      <dgm:prSet phldrT="[Text]"/>
      <dgm:spPr/>
      <dgm:t>
        <a:bodyPr/>
        <a:lstStyle/>
        <a:p>
          <a:r>
            <a:rPr lang="en-US" dirty="0">
              <a:solidFill>
                <a:sysClr val="windowText" lastClr="000000"/>
              </a:solidFill>
            </a:rPr>
            <a:t>Antidesiccant impacts</a:t>
          </a:r>
        </a:p>
      </dgm:t>
    </dgm:pt>
    <dgm:pt modelId="{E27C0F64-F065-4254-BF36-CE18E84F518E}" type="parTrans" cxnId="{CA15C709-9BC6-4081-ABF0-C49C8BE0BB56}">
      <dgm:prSet/>
      <dgm:spPr/>
      <dgm:t>
        <a:bodyPr/>
        <a:lstStyle/>
        <a:p>
          <a:endParaRPr lang="en-US"/>
        </a:p>
      </dgm:t>
    </dgm:pt>
    <dgm:pt modelId="{FC55EA0E-CBED-4470-A0EC-52711BE48CFF}" type="sibTrans" cxnId="{CA15C709-9BC6-4081-ABF0-C49C8BE0BB56}">
      <dgm:prSet/>
      <dgm:spPr/>
      <dgm:t>
        <a:bodyPr/>
        <a:lstStyle/>
        <a:p>
          <a:endParaRPr lang="en-US"/>
        </a:p>
      </dgm:t>
    </dgm:pt>
    <dgm:pt modelId="{8CAFB05C-E3A9-424B-9CD4-5A86B1A9D121}">
      <dgm:prSet phldrT="[Text]"/>
      <dgm:spPr>
        <a:solidFill>
          <a:schemeClr val="bg1">
            <a:lumMod val="85000"/>
          </a:schemeClr>
        </a:solidFill>
      </dgm:spPr>
      <dgm:t>
        <a:bodyPr/>
        <a:lstStyle/>
        <a:p>
          <a:endParaRPr lang="en-US"/>
        </a:p>
      </dgm:t>
    </dgm:pt>
    <dgm:pt modelId="{6678ADFA-E13B-43A2-8F81-8830E68550BB}" type="parTrans" cxnId="{5EE8AE55-CBCA-499F-BAA9-B03D74BBE0CD}">
      <dgm:prSet/>
      <dgm:spPr/>
      <dgm:t>
        <a:bodyPr/>
        <a:lstStyle/>
        <a:p>
          <a:endParaRPr lang="en-US"/>
        </a:p>
      </dgm:t>
    </dgm:pt>
    <dgm:pt modelId="{6CC649FE-43EA-4F55-BBE9-0DAFE3248958}" type="sibTrans" cxnId="{5EE8AE55-CBCA-499F-BAA9-B03D74BBE0CD}">
      <dgm:prSet/>
      <dgm:spPr/>
      <dgm:t>
        <a:bodyPr/>
        <a:lstStyle/>
        <a:p>
          <a:endParaRPr lang="en-US"/>
        </a:p>
      </dgm:t>
    </dgm:pt>
    <dgm:pt modelId="{9FD7DAA4-714D-4B9C-9841-168F39657E35}">
      <dgm:prSet/>
      <dgm:spPr/>
      <dgm:t>
        <a:bodyPr/>
        <a:lstStyle/>
        <a:p>
          <a:r>
            <a:rPr lang="en-US" dirty="0">
              <a:solidFill>
                <a:sysClr val="windowText" lastClr="000000"/>
              </a:solidFill>
            </a:rPr>
            <a:t>Location, climate, &amp; management impacts</a:t>
          </a:r>
        </a:p>
      </dgm:t>
    </dgm:pt>
    <dgm:pt modelId="{EE7E25CF-1BF0-441B-A9CB-3DBD92571D38}" type="parTrans" cxnId="{E0B74B9E-D321-4D96-97CB-CFB873DF5D47}">
      <dgm:prSet/>
      <dgm:spPr/>
      <dgm:t>
        <a:bodyPr/>
        <a:lstStyle/>
        <a:p>
          <a:endParaRPr lang="en-US"/>
        </a:p>
      </dgm:t>
    </dgm:pt>
    <dgm:pt modelId="{07E38659-AA2D-4D00-BFE2-E7A5E82E0446}" type="sibTrans" cxnId="{E0B74B9E-D321-4D96-97CB-CFB873DF5D47}">
      <dgm:prSet/>
      <dgm:spPr/>
      <dgm:t>
        <a:bodyPr/>
        <a:lstStyle/>
        <a:p>
          <a:endParaRPr lang="en-US"/>
        </a:p>
      </dgm:t>
    </dgm:pt>
    <dgm:pt modelId="{D85C24B3-64D3-4326-8AB9-107444811F4A}">
      <dgm:prSet/>
      <dgm:spPr>
        <a:solidFill>
          <a:schemeClr val="bg1">
            <a:lumMod val="85000"/>
          </a:schemeClr>
        </a:solidFill>
      </dgm:spPr>
      <dgm:t>
        <a:bodyPr/>
        <a:lstStyle/>
        <a:p>
          <a:r>
            <a:rPr lang="en-US" dirty="0"/>
            <a:t>Irrigation impacts</a:t>
          </a:r>
        </a:p>
      </dgm:t>
    </dgm:pt>
    <dgm:pt modelId="{D9119588-232D-497D-A96F-40473C197DEF}" type="parTrans" cxnId="{484D8BA6-1C7E-4505-8018-F5D8F0FB5B50}">
      <dgm:prSet/>
      <dgm:spPr/>
      <dgm:t>
        <a:bodyPr/>
        <a:lstStyle/>
        <a:p>
          <a:endParaRPr lang="en-US"/>
        </a:p>
      </dgm:t>
    </dgm:pt>
    <dgm:pt modelId="{1E6B6B70-B419-4592-A8BF-0DC445BBD68D}" type="sibTrans" cxnId="{484D8BA6-1C7E-4505-8018-F5D8F0FB5B50}">
      <dgm:prSet/>
      <dgm:spPr/>
      <dgm:t>
        <a:bodyPr/>
        <a:lstStyle/>
        <a:p>
          <a:endParaRPr lang="en-US"/>
        </a:p>
      </dgm:t>
    </dgm:pt>
    <dgm:pt modelId="{D9A61CB4-C203-42C5-BD28-A1A2AF388642}">
      <dgm:prSet/>
      <dgm:spPr>
        <a:solidFill>
          <a:schemeClr val="bg1">
            <a:lumMod val="85000"/>
          </a:schemeClr>
        </a:solidFill>
      </dgm:spPr>
      <dgm:t>
        <a:bodyPr/>
        <a:lstStyle/>
        <a:p>
          <a:r>
            <a:rPr lang="en-US" dirty="0"/>
            <a:t>Fertilizer application impacts</a:t>
          </a:r>
        </a:p>
      </dgm:t>
    </dgm:pt>
    <dgm:pt modelId="{FE11BD69-AF37-4D3E-9C5F-3FA4D86C03DD}" type="parTrans" cxnId="{F93A02EB-B45F-419A-8CCB-9B5E9A4B59DE}">
      <dgm:prSet/>
      <dgm:spPr/>
      <dgm:t>
        <a:bodyPr/>
        <a:lstStyle/>
        <a:p>
          <a:endParaRPr lang="en-US"/>
        </a:p>
      </dgm:t>
    </dgm:pt>
    <dgm:pt modelId="{BAD0AE5F-27B7-4051-8E46-E01CF6BE77E4}" type="sibTrans" cxnId="{F93A02EB-B45F-419A-8CCB-9B5E9A4B59DE}">
      <dgm:prSet/>
      <dgm:spPr/>
      <dgm:t>
        <a:bodyPr/>
        <a:lstStyle/>
        <a:p>
          <a:endParaRPr lang="en-US"/>
        </a:p>
      </dgm:t>
    </dgm:pt>
    <dgm:pt modelId="{7E97571A-F556-462C-B8D2-747CECD2755B}">
      <dgm:prSet/>
      <dgm:spPr>
        <a:solidFill>
          <a:schemeClr val="bg1">
            <a:lumMod val="85000"/>
          </a:schemeClr>
        </a:solidFill>
      </dgm:spPr>
      <dgm:t>
        <a:bodyPr/>
        <a:lstStyle/>
        <a:p>
          <a:r>
            <a:rPr lang="en-US" dirty="0">
              <a:solidFill>
                <a:schemeClr val="bg1"/>
              </a:solidFill>
            </a:rPr>
            <a:t>Boxwood age</a:t>
          </a:r>
        </a:p>
      </dgm:t>
    </dgm:pt>
    <dgm:pt modelId="{DFBD9B92-E94C-4AFC-9174-16E696D97E16}" type="parTrans" cxnId="{13DDE232-A42A-40CF-A219-1BC0605409BE}">
      <dgm:prSet/>
      <dgm:spPr/>
      <dgm:t>
        <a:bodyPr/>
        <a:lstStyle/>
        <a:p>
          <a:endParaRPr lang="en-US"/>
        </a:p>
      </dgm:t>
    </dgm:pt>
    <dgm:pt modelId="{C32F90A2-95C1-40B5-97E0-6C5D744302FA}" type="sibTrans" cxnId="{13DDE232-A42A-40CF-A219-1BC0605409BE}">
      <dgm:prSet/>
      <dgm:spPr/>
      <dgm:t>
        <a:bodyPr/>
        <a:lstStyle/>
        <a:p>
          <a:endParaRPr lang="en-US"/>
        </a:p>
      </dgm:t>
    </dgm:pt>
    <dgm:pt modelId="{44B88FF1-B9FF-48F6-B00C-7A8A6D29F599}" type="pres">
      <dgm:prSet presAssocID="{D2815D64-62F0-4F58-A024-322DE007248A}" presName="Name0" presStyleCnt="0">
        <dgm:presLayoutVars>
          <dgm:chMax val="7"/>
          <dgm:chPref val="7"/>
          <dgm:dir/>
        </dgm:presLayoutVars>
      </dgm:prSet>
      <dgm:spPr/>
    </dgm:pt>
    <dgm:pt modelId="{9C6B61C0-E2D4-4CC3-86D9-ADD2018E9B00}" type="pres">
      <dgm:prSet presAssocID="{D2815D64-62F0-4F58-A024-322DE007248A}" presName="Name1" presStyleCnt="0"/>
      <dgm:spPr/>
    </dgm:pt>
    <dgm:pt modelId="{288E0CB6-72BD-475C-A8AF-6C27C398762A}" type="pres">
      <dgm:prSet presAssocID="{D2815D64-62F0-4F58-A024-322DE007248A}" presName="cycle" presStyleCnt="0"/>
      <dgm:spPr/>
    </dgm:pt>
    <dgm:pt modelId="{63EA3598-0A42-4ED3-8EB1-CBA7575C7395}" type="pres">
      <dgm:prSet presAssocID="{D2815D64-62F0-4F58-A024-322DE007248A}" presName="srcNode" presStyleLbl="node1" presStyleIdx="0" presStyleCnt="6"/>
      <dgm:spPr/>
    </dgm:pt>
    <dgm:pt modelId="{7537433A-A3B3-4E04-817B-06B8FDA61341}" type="pres">
      <dgm:prSet presAssocID="{D2815D64-62F0-4F58-A024-322DE007248A}" presName="conn" presStyleLbl="parChTrans1D2" presStyleIdx="0" presStyleCnt="1"/>
      <dgm:spPr/>
    </dgm:pt>
    <dgm:pt modelId="{D4A118CD-4612-4DAE-84C1-4033A8AC048B}" type="pres">
      <dgm:prSet presAssocID="{D2815D64-62F0-4F58-A024-322DE007248A}" presName="extraNode" presStyleLbl="node1" presStyleIdx="0" presStyleCnt="6"/>
      <dgm:spPr/>
    </dgm:pt>
    <dgm:pt modelId="{CCF04070-A4BA-4472-8AF2-77D84698F54F}" type="pres">
      <dgm:prSet presAssocID="{D2815D64-62F0-4F58-A024-322DE007248A}" presName="dstNode" presStyleLbl="node1" presStyleIdx="0" presStyleCnt="6"/>
      <dgm:spPr/>
    </dgm:pt>
    <dgm:pt modelId="{BFF0834A-1890-4255-9831-F7B698122D81}" type="pres">
      <dgm:prSet presAssocID="{CF37D76A-D2DC-4BC8-B81C-0D2E7662B187}" presName="text_1" presStyleLbl="node1" presStyleIdx="0" presStyleCnt="6">
        <dgm:presLayoutVars>
          <dgm:bulletEnabled val="1"/>
        </dgm:presLayoutVars>
      </dgm:prSet>
      <dgm:spPr/>
    </dgm:pt>
    <dgm:pt modelId="{54152B03-AE20-4186-9781-02FEB2F9A4BC}" type="pres">
      <dgm:prSet presAssocID="{CF37D76A-D2DC-4BC8-B81C-0D2E7662B187}" presName="accent_1" presStyleCnt="0"/>
      <dgm:spPr/>
    </dgm:pt>
    <dgm:pt modelId="{EEB14D1A-7874-4328-91A9-5AE889E91999}" type="pres">
      <dgm:prSet presAssocID="{CF37D76A-D2DC-4BC8-B81C-0D2E7662B187}" presName="accentRepeatNode" presStyleLbl="solidFgAcc1" presStyleIdx="0" presStyleCnt="6"/>
      <dgm:spPr/>
    </dgm:pt>
    <dgm:pt modelId="{9B5CF388-EDB4-4F24-BB8B-43757CFF99A1}" type="pres">
      <dgm:prSet presAssocID="{B4864752-2219-426C-93E4-A3B66403031D}" presName="text_2" presStyleLbl="node1" presStyleIdx="1" presStyleCnt="6">
        <dgm:presLayoutVars>
          <dgm:bulletEnabled val="1"/>
        </dgm:presLayoutVars>
      </dgm:prSet>
      <dgm:spPr/>
    </dgm:pt>
    <dgm:pt modelId="{F756129B-FB29-41A3-98C0-E47573E3E4D5}" type="pres">
      <dgm:prSet presAssocID="{B4864752-2219-426C-93E4-A3B66403031D}" presName="accent_2" presStyleCnt="0"/>
      <dgm:spPr/>
    </dgm:pt>
    <dgm:pt modelId="{36ACC18C-A865-4C13-A657-1466778D2ABA}" type="pres">
      <dgm:prSet presAssocID="{B4864752-2219-426C-93E4-A3B66403031D}" presName="accentRepeatNode" presStyleLbl="solidFgAcc1" presStyleIdx="1" presStyleCnt="6"/>
      <dgm:spPr/>
    </dgm:pt>
    <dgm:pt modelId="{E9F52CD5-6A5A-490E-9EB6-732EE69AAD9D}" type="pres">
      <dgm:prSet presAssocID="{9FD7DAA4-714D-4B9C-9841-168F39657E35}" presName="text_3" presStyleLbl="node1" presStyleIdx="2" presStyleCnt="6">
        <dgm:presLayoutVars>
          <dgm:bulletEnabled val="1"/>
        </dgm:presLayoutVars>
      </dgm:prSet>
      <dgm:spPr/>
    </dgm:pt>
    <dgm:pt modelId="{18C22D50-40A5-401E-96CD-4F3B4EBCE69D}" type="pres">
      <dgm:prSet presAssocID="{9FD7DAA4-714D-4B9C-9841-168F39657E35}" presName="accent_3" presStyleCnt="0"/>
      <dgm:spPr/>
    </dgm:pt>
    <dgm:pt modelId="{6F08B68A-1EB8-4C64-8503-DD2C405759A1}" type="pres">
      <dgm:prSet presAssocID="{9FD7DAA4-714D-4B9C-9841-168F39657E35}" presName="accentRepeatNode" presStyleLbl="solidFgAcc1" presStyleIdx="2" presStyleCnt="6"/>
      <dgm:spPr/>
    </dgm:pt>
    <dgm:pt modelId="{5546483B-B3DD-4B88-811E-2E6A6AE5F8F4}" type="pres">
      <dgm:prSet presAssocID="{D85C24B3-64D3-4326-8AB9-107444811F4A}" presName="text_4" presStyleLbl="node1" presStyleIdx="3" presStyleCnt="6">
        <dgm:presLayoutVars>
          <dgm:bulletEnabled val="1"/>
        </dgm:presLayoutVars>
      </dgm:prSet>
      <dgm:spPr/>
    </dgm:pt>
    <dgm:pt modelId="{A355F724-4924-429C-A0E3-A4648689795F}" type="pres">
      <dgm:prSet presAssocID="{D85C24B3-64D3-4326-8AB9-107444811F4A}" presName="accent_4" presStyleCnt="0"/>
      <dgm:spPr/>
    </dgm:pt>
    <dgm:pt modelId="{C5847551-F5C5-47FA-ADC2-39CA842CA8CC}" type="pres">
      <dgm:prSet presAssocID="{D85C24B3-64D3-4326-8AB9-107444811F4A}" presName="accentRepeatNode" presStyleLbl="solidFgAcc1" presStyleIdx="3" presStyleCnt="6"/>
      <dgm:spPr>
        <a:ln>
          <a:solidFill>
            <a:schemeClr val="bg1">
              <a:lumMod val="75000"/>
            </a:schemeClr>
          </a:solidFill>
        </a:ln>
      </dgm:spPr>
    </dgm:pt>
    <dgm:pt modelId="{9B084334-AB0E-4A88-85A9-841894272EE6}" type="pres">
      <dgm:prSet presAssocID="{D9A61CB4-C203-42C5-BD28-A1A2AF388642}" presName="text_5" presStyleLbl="node1" presStyleIdx="4" presStyleCnt="6">
        <dgm:presLayoutVars>
          <dgm:bulletEnabled val="1"/>
        </dgm:presLayoutVars>
      </dgm:prSet>
      <dgm:spPr/>
    </dgm:pt>
    <dgm:pt modelId="{BC960FBA-648C-471A-98CD-B0D1A9B1EFE5}" type="pres">
      <dgm:prSet presAssocID="{D9A61CB4-C203-42C5-BD28-A1A2AF388642}" presName="accent_5" presStyleCnt="0"/>
      <dgm:spPr/>
    </dgm:pt>
    <dgm:pt modelId="{99B7B004-AAA8-4C5E-8F20-FC9C15DF06CC}" type="pres">
      <dgm:prSet presAssocID="{D9A61CB4-C203-42C5-BD28-A1A2AF388642}" presName="accentRepeatNode" presStyleLbl="solidFgAcc1" presStyleIdx="4" presStyleCnt="6"/>
      <dgm:spPr>
        <a:ln>
          <a:solidFill>
            <a:schemeClr val="bg1">
              <a:lumMod val="75000"/>
            </a:schemeClr>
          </a:solidFill>
        </a:ln>
      </dgm:spPr>
    </dgm:pt>
    <dgm:pt modelId="{2FDCCC52-B0A1-45F8-B82E-D574E0386341}" type="pres">
      <dgm:prSet presAssocID="{7E97571A-F556-462C-B8D2-747CECD2755B}" presName="text_6" presStyleLbl="node1" presStyleIdx="5" presStyleCnt="6">
        <dgm:presLayoutVars>
          <dgm:bulletEnabled val="1"/>
        </dgm:presLayoutVars>
      </dgm:prSet>
      <dgm:spPr/>
    </dgm:pt>
    <dgm:pt modelId="{A07DFC39-451E-4D1C-A128-62BE985F720D}" type="pres">
      <dgm:prSet presAssocID="{7E97571A-F556-462C-B8D2-747CECD2755B}" presName="accent_6" presStyleCnt="0"/>
      <dgm:spPr/>
    </dgm:pt>
    <dgm:pt modelId="{BE92DA38-BB8E-467F-8CBF-B44E40F05EA4}" type="pres">
      <dgm:prSet presAssocID="{7E97571A-F556-462C-B8D2-747CECD2755B}" presName="accentRepeatNode" presStyleLbl="solidFgAcc1" presStyleIdx="5" presStyleCnt="6"/>
      <dgm:spPr>
        <a:ln>
          <a:solidFill>
            <a:schemeClr val="bg1">
              <a:lumMod val="85000"/>
            </a:schemeClr>
          </a:solidFill>
        </a:ln>
      </dgm:spPr>
    </dgm:pt>
  </dgm:ptLst>
  <dgm:cxnLst>
    <dgm:cxn modelId="{CA15C709-9BC6-4081-ABF0-C49C8BE0BB56}" srcId="{D2815D64-62F0-4F58-A024-322DE007248A}" destId="{B4864752-2219-426C-93E4-A3B66403031D}" srcOrd="1" destOrd="0" parTransId="{E27C0F64-F065-4254-BF36-CE18E84F518E}" sibTransId="{FC55EA0E-CBED-4470-A0EC-52711BE48CFF}"/>
    <dgm:cxn modelId="{13DDE232-A42A-40CF-A219-1BC0605409BE}" srcId="{D2815D64-62F0-4F58-A024-322DE007248A}" destId="{7E97571A-F556-462C-B8D2-747CECD2755B}" srcOrd="5" destOrd="0" parTransId="{DFBD9B92-E94C-4AFC-9174-16E696D97E16}" sibTransId="{C32F90A2-95C1-40B5-97E0-6C5D744302FA}"/>
    <dgm:cxn modelId="{7E74E73C-E608-47BC-AD8B-606F09419F44}" type="presOf" srcId="{7E97571A-F556-462C-B8D2-747CECD2755B}" destId="{2FDCCC52-B0A1-45F8-B82E-D574E0386341}" srcOrd="0" destOrd="0" presId="urn:microsoft.com/office/officeart/2008/layout/VerticalCurvedList"/>
    <dgm:cxn modelId="{90EDCE5C-601C-4F52-BDF1-C6B3C5E5A7E2}" type="presOf" srcId="{8CAFB05C-E3A9-424B-9CD4-5A86B1A9D121}" destId="{9B084334-AB0E-4A88-85A9-841894272EE6}" srcOrd="0" destOrd="1" presId="urn:microsoft.com/office/officeart/2008/layout/VerticalCurvedList"/>
    <dgm:cxn modelId="{073EA45F-A46D-4B01-A7FA-3FD3AB5BFEAE}" type="presOf" srcId="{AFB2DD79-BF18-4695-AC2C-8E079504693D}" destId="{7537433A-A3B3-4E04-817B-06B8FDA61341}" srcOrd="0" destOrd="0" presId="urn:microsoft.com/office/officeart/2008/layout/VerticalCurvedList"/>
    <dgm:cxn modelId="{5EE8AE55-CBCA-499F-BAA9-B03D74BBE0CD}" srcId="{D9A61CB4-C203-42C5-BD28-A1A2AF388642}" destId="{8CAFB05C-E3A9-424B-9CD4-5A86B1A9D121}" srcOrd="0" destOrd="0" parTransId="{6678ADFA-E13B-43A2-8F81-8830E68550BB}" sibTransId="{6CC649FE-43EA-4F55-BBE9-0DAFE3248958}"/>
    <dgm:cxn modelId="{DEA4C275-DEEC-4B51-9D58-2A6FB41FC415}" srcId="{D2815D64-62F0-4F58-A024-322DE007248A}" destId="{CF37D76A-D2DC-4BC8-B81C-0D2E7662B187}" srcOrd="0" destOrd="0" parTransId="{A06A0F5B-9D1A-47D8-96AA-1E34051D74F1}" sibTransId="{AFB2DD79-BF18-4695-AC2C-8E079504693D}"/>
    <dgm:cxn modelId="{8C228277-BA76-488E-9E74-ECF319D6ED8D}" type="presOf" srcId="{D85C24B3-64D3-4326-8AB9-107444811F4A}" destId="{5546483B-B3DD-4B88-811E-2E6A6AE5F8F4}" srcOrd="0" destOrd="0" presId="urn:microsoft.com/office/officeart/2008/layout/VerticalCurvedList"/>
    <dgm:cxn modelId="{149B458C-42AF-4A87-994F-D2C334B49F19}" type="presOf" srcId="{D2815D64-62F0-4F58-A024-322DE007248A}" destId="{44B88FF1-B9FF-48F6-B00C-7A8A6D29F599}" srcOrd="0" destOrd="0" presId="urn:microsoft.com/office/officeart/2008/layout/VerticalCurvedList"/>
    <dgm:cxn modelId="{A4A8909C-8582-4707-8C30-C7C39BDE555C}" type="presOf" srcId="{9FD7DAA4-714D-4B9C-9841-168F39657E35}" destId="{E9F52CD5-6A5A-490E-9EB6-732EE69AAD9D}" srcOrd="0" destOrd="0" presId="urn:microsoft.com/office/officeart/2008/layout/VerticalCurvedList"/>
    <dgm:cxn modelId="{E0B74B9E-D321-4D96-97CB-CFB873DF5D47}" srcId="{D2815D64-62F0-4F58-A024-322DE007248A}" destId="{9FD7DAA4-714D-4B9C-9841-168F39657E35}" srcOrd="2" destOrd="0" parTransId="{EE7E25CF-1BF0-441B-A9CB-3DBD92571D38}" sibTransId="{07E38659-AA2D-4D00-BFE2-E7A5E82E0446}"/>
    <dgm:cxn modelId="{484D8BA6-1C7E-4505-8018-F5D8F0FB5B50}" srcId="{D2815D64-62F0-4F58-A024-322DE007248A}" destId="{D85C24B3-64D3-4326-8AB9-107444811F4A}" srcOrd="3" destOrd="0" parTransId="{D9119588-232D-497D-A96F-40473C197DEF}" sibTransId="{1E6B6B70-B419-4592-A8BF-0DC445BBD68D}"/>
    <dgm:cxn modelId="{3E5602AB-23F1-482B-9A0B-8BF1E2E3BC3E}" type="presOf" srcId="{B4864752-2219-426C-93E4-A3B66403031D}" destId="{9B5CF388-EDB4-4F24-BB8B-43757CFF99A1}" srcOrd="0" destOrd="0" presId="urn:microsoft.com/office/officeart/2008/layout/VerticalCurvedList"/>
    <dgm:cxn modelId="{975C74C4-90D8-4954-8F31-A05BF7BC96C2}" type="presOf" srcId="{D9A61CB4-C203-42C5-BD28-A1A2AF388642}" destId="{9B084334-AB0E-4A88-85A9-841894272EE6}" srcOrd="0" destOrd="0" presId="urn:microsoft.com/office/officeart/2008/layout/VerticalCurvedList"/>
    <dgm:cxn modelId="{45C853E4-743C-42FB-BF5E-3EA4DF52C4A5}" type="presOf" srcId="{CF37D76A-D2DC-4BC8-B81C-0D2E7662B187}" destId="{BFF0834A-1890-4255-9831-F7B698122D81}" srcOrd="0" destOrd="0" presId="urn:microsoft.com/office/officeart/2008/layout/VerticalCurvedList"/>
    <dgm:cxn modelId="{F93A02EB-B45F-419A-8CCB-9B5E9A4B59DE}" srcId="{D2815D64-62F0-4F58-A024-322DE007248A}" destId="{D9A61CB4-C203-42C5-BD28-A1A2AF388642}" srcOrd="4" destOrd="0" parTransId="{FE11BD69-AF37-4D3E-9C5F-3FA4D86C03DD}" sibTransId="{BAD0AE5F-27B7-4051-8E46-E01CF6BE77E4}"/>
    <dgm:cxn modelId="{5E86BA3E-3CC3-4ED7-8621-8D4523E4BB8B}" type="presParOf" srcId="{44B88FF1-B9FF-48F6-B00C-7A8A6D29F599}" destId="{9C6B61C0-E2D4-4CC3-86D9-ADD2018E9B00}" srcOrd="0" destOrd="0" presId="urn:microsoft.com/office/officeart/2008/layout/VerticalCurvedList"/>
    <dgm:cxn modelId="{E57379CA-077E-40BB-9643-31F24C206F84}" type="presParOf" srcId="{9C6B61C0-E2D4-4CC3-86D9-ADD2018E9B00}" destId="{288E0CB6-72BD-475C-A8AF-6C27C398762A}" srcOrd="0" destOrd="0" presId="urn:microsoft.com/office/officeart/2008/layout/VerticalCurvedList"/>
    <dgm:cxn modelId="{BCF683BC-9333-4A76-BB9B-3027D7105758}" type="presParOf" srcId="{288E0CB6-72BD-475C-A8AF-6C27C398762A}" destId="{63EA3598-0A42-4ED3-8EB1-CBA7575C7395}" srcOrd="0" destOrd="0" presId="urn:microsoft.com/office/officeart/2008/layout/VerticalCurvedList"/>
    <dgm:cxn modelId="{ABF42412-51F5-42BD-AE3D-204286A95DF5}" type="presParOf" srcId="{288E0CB6-72BD-475C-A8AF-6C27C398762A}" destId="{7537433A-A3B3-4E04-817B-06B8FDA61341}" srcOrd="1" destOrd="0" presId="urn:microsoft.com/office/officeart/2008/layout/VerticalCurvedList"/>
    <dgm:cxn modelId="{02C13E1D-6E86-46F7-A779-5C85EA5DDF8E}" type="presParOf" srcId="{288E0CB6-72BD-475C-A8AF-6C27C398762A}" destId="{D4A118CD-4612-4DAE-84C1-4033A8AC048B}" srcOrd="2" destOrd="0" presId="urn:microsoft.com/office/officeart/2008/layout/VerticalCurvedList"/>
    <dgm:cxn modelId="{BDD315C9-E54D-41C9-862B-32C33C0FB50A}" type="presParOf" srcId="{288E0CB6-72BD-475C-A8AF-6C27C398762A}" destId="{CCF04070-A4BA-4472-8AF2-77D84698F54F}" srcOrd="3" destOrd="0" presId="urn:microsoft.com/office/officeart/2008/layout/VerticalCurvedList"/>
    <dgm:cxn modelId="{535683B7-7F5B-4E7B-892F-1CC050DF7888}" type="presParOf" srcId="{9C6B61C0-E2D4-4CC3-86D9-ADD2018E9B00}" destId="{BFF0834A-1890-4255-9831-F7B698122D81}" srcOrd="1" destOrd="0" presId="urn:microsoft.com/office/officeart/2008/layout/VerticalCurvedList"/>
    <dgm:cxn modelId="{26F55BCC-77C5-4914-BA05-054CF61CAE51}" type="presParOf" srcId="{9C6B61C0-E2D4-4CC3-86D9-ADD2018E9B00}" destId="{54152B03-AE20-4186-9781-02FEB2F9A4BC}" srcOrd="2" destOrd="0" presId="urn:microsoft.com/office/officeart/2008/layout/VerticalCurvedList"/>
    <dgm:cxn modelId="{2135D595-FE5A-4EAA-B265-39EAFAD6A507}" type="presParOf" srcId="{54152B03-AE20-4186-9781-02FEB2F9A4BC}" destId="{EEB14D1A-7874-4328-91A9-5AE889E91999}" srcOrd="0" destOrd="0" presId="urn:microsoft.com/office/officeart/2008/layout/VerticalCurvedList"/>
    <dgm:cxn modelId="{D2748CD0-9AD6-4F2F-9632-4BF93B5DCD49}" type="presParOf" srcId="{9C6B61C0-E2D4-4CC3-86D9-ADD2018E9B00}" destId="{9B5CF388-EDB4-4F24-BB8B-43757CFF99A1}" srcOrd="3" destOrd="0" presId="urn:microsoft.com/office/officeart/2008/layout/VerticalCurvedList"/>
    <dgm:cxn modelId="{C68C29A6-ACA5-4930-9259-A80F5343F55E}" type="presParOf" srcId="{9C6B61C0-E2D4-4CC3-86D9-ADD2018E9B00}" destId="{F756129B-FB29-41A3-98C0-E47573E3E4D5}" srcOrd="4" destOrd="0" presId="urn:microsoft.com/office/officeart/2008/layout/VerticalCurvedList"/>
    <dgm:cxn modelId="{CEB4CAF0-6248-470B-8791-3555FFE8B139}" type="presParOf" srcId="{F756129B-FB29-41A3-98C0-E47573E3E4D5}" destId="{36ACC18C-A865-4C13-A657-1466778D2ABA}" srcOrd="0" destOrd="0" presId="urn:microsoft.com/office/officeart/2008/layout/VerticalCurvedList"/>
    <dgm:cxn modelId="{CB1C89B3-9DC0-4479-A280-D1F711CCEBAE}" type="presParOf" srcId="{9C6B61C0-E2D4-4CC3-86D9-ADD2018E9B00}" destId="{E9F52CD5-6A5A-490E-9EB6-732EE69AAD9D}" srcOrd="5" destOrd="0" presId="urn:microsoft.com/office/officeart/2008/layout/VerticalCurvedList"/>
    <dgm:cxn modelId="{B960AFB3-A467-41D1-A402-E999FF1D860F}" type="presParOf" srcId="{9C6B61C0-E2D4-4CC3-86D9-ADD2018E9B00}" destId="{18C22D50-40A5-401E-96CD-4F3B4EBCE69D}" srcOrd="6" destOrd="0" presId="urn:microsoft.com/office/officeart/2008/layout/VerticalCurvedList"/>
    <dgm:cxn modelId="{A84BC083-C3C9-4FD3-B083-DE6F829A1175}" type="presParOf" srcId="{18C22D50-40A5-401E-96CD-4F3B4EBCE69D}" destId="{6F08B68A-1EB8-4C64-8503-DD2C405759A1}" srcOrd="0" destOrd="0" presId="urn:microsoft.com/office/officeart/2008/layout/VerticalCurvedList"/>
    <dgm:cxn modelId="{15C63F02-052C-403C-80B0-515D4AFC62C2}" type="presParOf" srcId="{9C6B61C0-E2D4-4CC3-86D9-ADD2018E9B00}" destId="{5546483B-B3DD-4B88-811E-2E6A6AE5F8F4}" srcOrd="7" destOrd="0" presId="urn:microsoft.com/office/officeart/2008/layout/VerticalCurvedList"/>
    <dgm:cxn modelId="{34E90D59-4C4A-4B3C-A35F-7B0C61B69169}" type="presParOf" srcId="{9C6B61C0-E2D4-4CC3-86D9-ADD2018E9B00}" destId="{A355F724-4924-429C-A0E3-A4648689795F}" srcOrd="8" destOrd="0" presId="urn:microsoft.com/office/officeart/2008/layout/VerticalCurvedList"/>
    <dgm:cxn modelId="{0F84D5F6-A3D9-4CCB-881E-1FAF97E1D1FE}" type="presParOf" srcId="{A355F724-4924-429C-A0E3-A4648689795F}" destId="{C5847551-F5C5-47FA-ADC2-39CA842CA8CC}" srcOrd="0" destOrd="0" presId="urn:microsoft.com/office/officeart/2008/layout/VerticalCurvedList"/>
    <dgm:cxn modelId="{15A04C6C-DF7E-4997-998D-ADFE513A2DCF}" type="presParOf" srcId="{9C6B61C0-E2D4-4CC3-86D9-ADD2018E9B00}" destId="{9B084334-AB0E-4A88-85A9-841894272EE6}" srcOrd="9" destOrd="0" presId="urn:microsoft.com/office/officeart/2008/layout/VerticalCurvedList"/>
    <dgm:cxn modelId="{72356801-347C-4E30-B16D-C516AB7718B3}" type="presParOf" srcId="{9C6B61C0-E2D4-4CC3-86D9-ADD2018E9B00}" destId="{BC960FBA-648C-471A-98CD-B0D1A9B1EFE5}" srcOrd="10" destOrd="0" presId="urn:microsoft.com/office/officeart/2008/layout/VerticalCurvedList"/>
    <dgm:cxn modelId="{E4155037-746E-4D66-A842-908B535D950C}" type="presParOf" srcId="{BC960FBA-648C-471A-98CD-B0D1A9B1EFE5}" destId="{99B7B004-AAA8-4C5E-8F20-FC9C15DF06CC}" srcOrd="0" destOrd="0" presId="urn:microsoft.com/office/officeart/2008/layout/VerticalCurvedList"/>
    <dgm:cxn modelId="{997E3677-69CA-4EE0-9716-C68B0C605FF6}" type="presParOf" srcId="{9C6B61C0-E2D4-4CC3-86D9-ADD2018E9B00}" destId="{2FDCCC52-B0A1-45F8-B82E-D574E0386341}" srcOrd="11" destOrd="0" presId="urn:microsoft.com/office/officeart/2008/layout/VerticalCurvedList"/>
    <dgm:cxn modelId="{6B539B6F-F9F8-48A7-85E2-8B2B2AE72476}" type="presParOf" srcId="{9C6B61C0-E2D4-4CC3-86D9-ADD2018E9B00}" destId="{A07DFC39-451E-4D1C-A128-62BE985F720D}" srcOrd="12" destOrd="0" presId="urn:microsoft.com/office/officeart/2008/layout/VerticalCurvedList"/>
    <dgm:cxn modelId="{D7FEE138-2407-4D4B-976F-88A5FD9A8E2E}" type="presParOf" srcId="{A07DFC39-451E-4D1C-A128-62BE985F720D}" destId="{BE92DA38-BB8E-467F-8CBF-B44E40F05EA4}" srcOrd="0" destOrd="0" presId="urn:microsoft.com/office/officeart/2008/layout/VerticalCurv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9C391C6-0EF5-40F7-8D40-7B52811C28CF}" type="doc">
      <dgm:prSet loTypeId="urn:microsoft.com/office/officeart/2005/8/layout/hChevron3" loCatId="process" qsTypeId="urn:microsoft.com/office/officeart/2005/8/quickstyle/simple3" qsCatId="simple" csTypeId="urn:microsoft.com/office/officeart/2005/8/colors/colorful3" csCatId="colorful" phldr="1"/>
      <dgm:spPr/>
    </dgm:pt>
    <dgm:pt modelId="{F26AFCF9-D982-4C99-974F-A2C85668BD8B}">
      <dgm:prSet phldrT="[Text]"/>
      <dgm:spPr/>
      <dgm:t>
        <a:bodyPr/>
        <a:lstStyle/>
        <a:p>
          <a:r>
            <a:rPr lang="en-US" dirty="0"/>
            <a:t>Field experiment</a:t>
          </a:r>
        </a:p>
      </dgm:t>
    </dgm:pt>
    <dgm:pt modelId="{F4AC1FEC-FB77-4CFE-9C5D-6E306CFBFDAF}" type="parTrans" cxnId="{E3D3344D-2C1C-47CD-BB33-9F4219DDDC10}">
      <dgm:prSet/>
      <dgm:spPr/>
      <dgm:t>
        <a:bodyPr/>
        <a:lstStyle/>
        <a:p>
          <a:endParaRPr lang="en-US"/>
        </a:p>
      </dgm:t>
    </dgm:pt>
    <dgm:pt modelId="{2EB45086-9352-4681-954F-FDB94341B43C}" type="sibTrans" cxnId="{E3D3344D-2C1C-47CD-BB33-9F4219DDDC10}">
      <dgm:prSet/>
      <dgm:spPr/>
      <dgm:t>
        <a:bodyPr/>
        <a:lstStyle/>
        <a:p>
          <a:endParaRPr lang="en-US"/>
        </a:p>
      </dgm:t>
    </dgm:pt>
    <dgm:pt modelId="{2821BD94-3F5D-4145-B8F3-4D404E36FE68}">
      <dgm:prSet phldrT="[Text]"/>
      <dgm:spPr/>
      <dgm:t>
        <a:bodyPr/>
        <a:lstStyle/>
        <a:p>
          <a:r>
            <a:rPr lang="en-US" dirty="0"/>
            <a:t>Sample collection</a:t>
          </a:r>
        </a:p>
      </dgm:t>
    </dgm:pt>
    <dgm:pt modelId="{B196F1F6-BABB-4B8F-BF4B-08D327D6BCB5}" type="parTrans" cxnId="{57F808D0-AD27-4531-A98E-B360AC61117D}">
      <dgm:prSet/>
      <dgm:spPr/>
      <dgm:t>
        <a:bodyPr/>
        <a:lstStyle/>
        <a:p>
          <a:endParaRPr lang="en-US"/>
        </a:p>
      </dgm:t>
    </dgm:pt>
    <dgm:pt modelId="{E39291AD-0697-4473-A950-EE57651F794D}" type="sibTrans" cxnId="{57F808D0-AD27-4531-A98E-B360AC61117D}">
      <dgm:prSet/>
      <dgm:spPr/>
      <dgm:t>
        <a:bodyPr/>
        <a:lstStyle/>
        <a:p>
          <a:endParaRPr lang="en-US"/>
        </a:p>
      </dgm:t>
    </dgm:pt>
    <dgm:pt modelId="{1BE5084A-CF8C-47DB-9904-05334D60316B}">
      <dgm:prSet phldrT="[Text]"/>
      <dgm:spPr/>
      <dgm:t>
        <a:bodyPr/>
        <a:lstStyle/>
        <a:p>
          <a:r>
            <a:rPr lang="en-US" dirty="0"/>
            <a:t>DNA extraction</a:t>
          </a:r>
        </a:p>
      </dgm:t>
    </dgm:pt>
    <dgm:pt modelId="{7CB03733-47C5-4734-9074-FFC590B6442A}" type="parTrans" cxnId="{23AB5728-5E77-4D42-B525-8783327EDEC6}">
      <dgm:prSet/>
      <dgm:spPr/>
      <dgm:t>
        <a:bodyPr/>
        <a:lstStyle/>
        <a:p>
          <a:endParaRPr lang="en-US"/>
        </a:p>
      </dgm:t>
    </dgm:pt>
    <dgm:pt modelId="{04D22887-8BE2-4378-B07B-856E4B79E363}" type="sibTrans" cxnId="{23AB5728-5E77-4D42-B525-8783327EDEC6}">
      <dgm:prSet/>
      <dgm:spPr/>
      <dgm:t>
        <a:bodyPr/>
        <a:lstStyle/>
        <a:p>
          <a:endParaRPr lang="en-US"/>
        </a:p>
      </dgm:t>
    </dgm:pt>
    <dgm:pt modelId="{4652EB7B-389C-4105-91FD-06F054FF7534}">
      <dgm:prSet/>
      <dgm:spPr/>
      <dgm:t>
        <a:bodyPr/>
        <a:lstStyle/>
        <a:p>
          <a:r>
            <a:rPr lang="en-US" dirty="0"/>
            <a:t>PCR amplicons</a:t>
          </a:r>
        </a:p>
      </dgm:t>
    </dgm:pt>
    <dgm:pt modelId="{C2A85969-AB1F-4F73-8E50-19E184FADC16}" type="parTrans" cxnId="{49C5A37C-EDE5-4442-8922-3566672E0DDF}">
      <dgm:prSet/>
      <dgm:spPr/>
      <dgm:t>
        <a:bodyPr/>
        <a:lstStyle/>
        <a:p>
          <a:endParaRPr lang="en-US"/>
        </a:p>
      </dgm:t>
    </dgm:pt>
    <dgm:pt modelId="{88186B02-A650-4320-9C68-DDC33881DB27}" type="sibTrans" cxnId="{49C5A37C-EDE5-4442-8922-3566672E0DDF}">
      <dgm:prSet/>
      <dgm:spPr/>
      <dgm:t>
        <a:bodyPr/>
        <a:lstStyle/>
        <a:p>
          <a:endParaRPr lang="en-US"/>
        </a:p>
      </dgm:t>
    </dgm:pt>
    <dgm:pt modelId="{4F0AF913-94EE-4040-9956-395FA8654F99}">
      <dgm:prSet/>
      <dgm:spPr/>
      <dgm:t>
        <a:bodyPr/>
        <a:lstStyle/>
        <a:p>
          <a:r>
            <a:rPr lang="en-US" dirty="0"/>
            <a:t>Nanopore sequencing</a:t>
          </a:r>
        </a:p>
      </dgm:t>
    </dgm:pt>
    <dgm:pt modelId="{3991EEB6-A157-4D92-96C8-C1516A42B256}" type="parTrans" cxnId="{6827ACDC-83DA-406A-A1B3-5E05DF752C20}">
      <dgm:prSet/>
      <dgm:spPr/>
      <dgm:t>
        <a:bodyPr/>
        <a:lstStyle/>
        <a:p>
          <a:endParaRPr lang="en-US"/>
        </a:p>
      </dgm:t>
    </dgm:pt>
    <dgm:pt modelId="{5E9C7C07-C027-4B8D-A1A0-55CFE6E07E9D}" type="sibTrans" cxnId="{6827ACDC-83DA-406A-A1B3-5E05DF752C20}">
      <dgm:prSet/>
      <dgm:spPr/>
      <dgm:t>
        <a:bodyPr/>
        <a:lstStyle/>
        <a:p>
          <a:endParaRPr lang="en-US"/>
        </a:p>
      </dgm:t>
    </dgm:pt>
    <dgm:pt modelId="{AAA10596-F9CC-4388-906B-369280A1ECB9}">
      <dgm:prSet/>
      <dgm:spPr/>
      <dgm:t>
        <a:bodyPr/>
        <a:lstStyle/>
        <a:p>
          <a:r>
            <a:rPr lang="en-US" dirty="0"/>
            <a:t>Bioinformatics analyses</a:t>
          </a:r>
        </a:p>
      </dgm:t>
    </dgm:pt>
    <dgm:pt modelId="{D8C391EB-6824-4861-881A-459B23E453CF}" type="parTrans" cxnId="{B97633D0-9F78-4840-BAF9-2DD8D02A5A79}">
      <dgm:prSet/>
      <dgm:spPr/>
      <dgm:t>
        <a:bodyPr/>
        <a:lstStyle/>
        <a:p>
          <a:endParaRPr lang="en-US"/>
        </a:p>
      </dgm:t>
    </dgm:pt>
    <dgm:pt modelId="{152DA1C1-5855-46EB-8D85-4EDDAD5A39B0}" type="sibTrans" cxnId="{B97633D0-9F78-4840-BAF9-2DD8D02A5A79}">
      <dgm:prSet/>
      <dgm:spPr/>
      <dgm:t>
        <a:bodyPr/>
        <a:lstStyle/>
        <a:p>
          <a:endParaRPr lang="en-US"/>
        </a:p>
      </dgm:t>
    </dgm:pt>
    <dgm:pt modelId="{C367FCDF-741B-4038-8723-7EF03E86471E}" type="pres">
      <dgm:prSet presAssocID="{C9C391C6-0EF5-40F7-8D40-7B52811C28CF}" presName="Name0" presStyleCnt="0">
        <dgm:presLayoutVars>
          <dgm:dir/>
          <dgm:resizeHandles val="exact"/>
        </dgm:presLayoutVars>
      </dgm:prSet>
      <dgm:spPr/>
    </dgm:pt>
    <dgm:pt modelId="{241166EA-C549-4D66-B1EB-07AEA24B62BA}" type="pres">
      <dgm:prSet presAssocID="{F26AFCF9-D982-4C99-974F-A2C85668BD8B}" presName="parTxOnly" presStyleLbl="node1" presStyleIdx="0" presStyleCnt="6">
        <dgm:presLayoutVars>
          <dgm:bulletEnabled val="1"/>
        </dgm:presLayoutVars>
      </dgm:prSet>
      <dgm:spPr/>
    </dgm:pt>
    <dgm:pt modelId="{5DAD3018-E2E6-4F92-A7F1-4E2D71DC4260}" type="pres">
      <dgm:prSet presAssocID="{2EB45086-9352-4681-954F-FDB94341B43C}" presName="parSpace" presStyleCnt="0"/>
      <dgm:spPr/>
    </dgm:pt>
    <dgm:pt modelId="{B1CE1E52-596D-4CF4-B7FF-030D32E1B447}" type="pres">
      <dgm:prSet presAssocID="{2821BD94-3F5D-4145-B8F3-4D404E36FE68}" presName="parTxOnly" presStyleLbl="node1" presStyleIdx="1" presStyleCnt="6">
        <dgm:presLayoutVars>
          <dgm:bulletEnabled val="1"/>
        </dgm:presLayoutVars>
      </dgm:prSet>
      <dgm:spPr/>
    </dgm:pt>
    <dgm:pt modelId="{5E4120E6-83DE-4352-8796-27D099C05F12}" type="pres">
      <dgm:prSet presAssocID="{E39291AD-0697-4473-A950-EE57651F794D}" presName="parSpace" presStyleCnt="0"/>
      <dgm:spPr/>
    </dgm:pt>
    <dgm:pt modelId="{08E90B06-2F0F-4BBE-B937-1F7ACF7F1B32}" type="pres">
      <dgm:prSet presAssocID="{1BE5084A-CF8C-47DB-9904-05334D60316B}" presName="parTxOnly" presStyleLbl="node1" presStyleIdx="2" presStyleCnt="6">
        <dgm:presLayoutVars>
          <dgm:bulletEnabled val="1"/>
        </dgm:presLayoutVars>
      </dgm:prSet>
      <dgm:spPr/>
    </dgm:pt>
    <dgm:pt modelId="{88302186-AFFB-49B2-994A-D33FECBA4C71}" type="pres">
      <dgm:prSet presAssocID="{04D22887-8BE2-4378-B07B-856E4B79E363}" presName="parSpace" presStyleCnt="0"/>
      <dgm:spPr/>
    </dgm:pt>
    <dgm:pt modelId="{7A1C5F0D-A84A-4422-9AA8-24F188B93359}" type="pres">
      <dgm:prSet presAssocID="{4652EB7B-389C-4105-91FD-06F054FF7534}" presName="parTxOnly" presStyleLbl="node1" presStyleIdx="3" presStyleCnt="6">
        <dgm:presLayoutVars>
          <dgm:bulletEnabled val="1"/>
        </dgm:presLayoutVars>
      </dgm:prSet>
      <dgm:spPr/>
    </dgm:pt>
    <dgm:pt modelId="{B7319F80-370B-43F3-ACFB-1450DFD285E0}" type="pres">
      <dgm:prSet presAssocID="{88186B02-A650-4320-9C68-DDC33881DB27}" presName="parSpace" presStyleCnt="0"/>
      <dgm:spPr/>
    </dgm:pt>
    <dgm:pt modelId="{71F19477-947A-4823-A17B-280B50333ADF}" type="pres">
      <dgm:prSet presAssocID="{4F0AF913-94EE-4040-9956-395FA8654F99}" presName="parTxOnly" presStyleLbl="node1" presStyleIdx="4" presStyleCnt="6">
        <dgm:presLayoutVars>
          <dgm:bulletEnabled val="1"/>
        </dgm:presLayoutVars>
      </dgm:prSet>
      <dgm:spPr/>
    </dgm:pt>
    <dgm:pt modelId="{BEEA87AD-1B4F-4A70-8EC9-EF42E2762BDD}" type="pres">
      <dgm:prSet presAssocID="{5E9C7C07-C027-4B8D-A1A0-55CFE6E07E9D}" presName="parSpace" presStyleCnt="0"/>
      <dgm:spPr/>
    </dgm:pt>
    <dgm:pt modelId="{F9AA70FC-AE62-436E-AB48-6B55955088B1}" type="pres">
      <dgm:prSet presAssocID="{AAA10596-F9CC-4388-906B-369280A1ECB9}" presName="parTxOnly" presStyleLbl="node1" presStyleIdx="5" presStyleCnt="6">
        <dgm:presLayoutVars>
          <dgm:bulletEnabled val="1"/>
        </dgm:presLayoutVars>
      </dgm:prSet>
      <dgm:spPr/>
    </dgm:pt>
  </dgm:ptLst>
  <dgm:cxnLst>
    <dgm:cxn modelId="{CE29FF1F-4D28-47ED-85FF-B89EFDD2E08F}" type="presOf" srcId="{2821BD94-3F5D-4145-B8F3-4D404E36FE68}" destId="{B1CE1E52-596D-4CF4-B7FF-030D32E1B447}" srcOrd="0" destOrd="0" presId="urn:microsoft.com/office/officeart/2005/8/layout/hChevron3"/>
    <dgm:cxn modelId="{23AB5728-5E77-4D42-B525-8783327EDEC6}" srcId="{C9C391C6-0EF5-40F7-8D40-7B52811C28CF}" destId="{1BE5084A-CF8C-47DB-9904-05334D60316B}" srcOrd="2" destOrd="0" parTransId="{7CB03733-47C5-4734-9074-FFC590B6442A}" sibTransId="{04D22887-8BE2-4378-B07B-856E4B79E363}"/>
    <dgm:cxn modelId="{E3D3344D-2C1C-47CD-BB33-9F4219DDDC10}" srcId="{C9C391C6-0EF5-40F7-8D40-7B52811C28CF}" destId="{F26AFCF9-D982-4C99-974F-A2C85668BD8B}" srcOrd="0" destOrd="0" parTransId="{F4AC1FEC-FB77-4CFE-9C5D-6E306CFBFDAF}" sibTransId="{2EB45086-9352-4681-954F-FDB94341B43C}"/>
    <dgm:cxn modelId="{88947F55-978A-4AAF-9A15-E44B43457DC3}" type="presOf" srcId="{AAA10596-F9CC-4388-906B-369280A1ECB9}" destId="{F9AA70FC-AE62-436E-AB48-6B55955088B1}" srcOrd="0" destOrd="0" presId="urn:microsoft.com/office/officeart/2005/8/layout/hChevron3"/>
    <dgm:cxn modelId="{49C5A37C-EDE5-4442-8922-3566672E0DDF}" srcId="{C9C391C6-0EF5-40F7-8D40-7B52811C28CF}" destId="{4652EB7B-389C-4105-91FD-06F054FF7534}" srcOrd="3" destOrd="0" parTransId="{C2A85969-AB1F-4F73-8E50-19E184FADC16}" sibTransId="{88186B02-A650-4320-9C68-DDC33881DB27}"/>
    <dgm:cxn modelId="{D25FAF81-45F2-4AAC-AAE5-75C312C2C7EB}" type="presOf" srcId="{C9C391C6-0EF5-40F7-8D40-7B52811C28CF}" destId="{C367FCDF-741B-4038-8723-7EF03E86471E}" srcOrd="0" destOrd="0" presId="urn:microsoft.com/office/officeart/2005/8/layout/hChevron3"/>
    <dgm:cxn modelId="{734DE2B4-983F-4B1C-854D-A95DAABFCE91}" type="presOf" srcId="{4F0AF913-94EE-4040-9956-395FA8654F99}" destId="{71F19477-947A-4823-A17B-280B50333ADF}" srcOrd="0" destOrd="0" presId="urn:microsoft.com/office/officeart/2005/8/layout/hChevron3"/>
    <dgm:cxn modelId="{E8DCCBBB-6460-4C94-A374-B95F2ECFAFF2}" type="presOf" srcId="{4652EB7B-389C-4105-91FD-06F054FF7534}" destId="{7A1C5F0D-A84A-4422-9AA8-24F188B93359}" srcOrd="0" destOrd="0" presId="urn:microsoft.com/office/officeart/2005/8/layout/hChevron3"/>
    <dgm:cxn modelId="{56B96BC1-1862-4EB8-A101-0113ADD240AF}" type="presOf" srcId="{1BE5084A-CF8C-47DB-9904-05334D60316B}" destId="{08E90B06-2F0F-4BBE-B937-1F7ACF7F1B32}" srcOrd="0" destOrd="0" presId="urn:microsoft.com/office/officeart/2005/8/layout/hChevron3"/>
    <dgm:cxn modelId="{FDCA65C9-F34E-4EB7-8871-21C339073B98}" type="presOf" srcId="{F26AFCF9-D982-4C99-974F-A2C85668BD8B}" destId="{241166EA-C549-4D66-B1EB-07AEA24B62BA}" srcOrd="0" destOrd="0" presId="urn:microsoft.com/office/officeart/2005/8/layout/hChevron3"/>
    <dgm:cxn modelId="{57F808D0-AD27-4531-A98E-B360AC61117D}" srcId="{C9C391C6-0EF5-40F7-8D40-7B52811C28CF}" destId="{2821BD94-3F5D-4145-B8F3-4D404E36FE68}" srcOrd="1" destOrd="0" parTransId="{B196F1F6-BABB-4B8F-BF4B-08D327D6BCB5}" sibTransId="{E39291AD-0697-4473-A950-EE57651F794D}"/>
    <dgm:cxn modelId="{B97633D0-9F78-4840-BAF9-2DD8D02A5A79}" srcId="{C9C391C6-0EF5-40F7-8D40-7B52811C28CF}" destId="{AAA10596-F9CC-4388-906B-369280A1ECB9}" srcOrd="5" destOrd="0" parTransId="{D8C391EB-6824-4861-881A-459B23E453CF}" sibTransId="{152DA1C1-5855-46EB-8D85-4EDDAD5A39B0}"/>
    <dgm:cxn modelId="{6827ACDC-83DA-406A-A1B3-5E05DF752C20}" srcId="{C9C391C6-0EF5-40F7-8D40-7B52811C28CF}" destId="{4F0AF913-94EE-4040-9956-395FA8654F99}" srcOrd="4" destOrd="0" parTransId="{3991EEB6-A157-4D92-96C8-C1516A42B256}" sibTransId="{5E9C7C07-C027-4B8D-A1A0-55CFE6E07E9D}"/>
    <dgm:cxn modelId="{ADDBB8EC-F3CF-41D1-9CA9-B585157FAD18}" type="presParOf" srcId="{C367FCDF-741B-4038-8723-7EF03E86471E}" destId="{241166EA-C549-4D66-B1EB-07AEA24B62BA}" srcOrd="0" destOrd="0" presId="urn:microsoft.com/office/officeart/2005/8/layout/hChevron3"/>
    <dgm:cxn modelId="{92E0E476-A638-4D18-920A-F40A8E2BC786}" type="presParOf" srcId="{C367FCDF-741B-4038-8723-7EF03E86471E}" destId="{5DAD3018-E2E6-4F92-A7F1-4E2D71DC4260}" srcOrd="1" destOrd="0" presId="urn:microsoft.com/office/officeart/2005/8/layout/hChevron3"/>
    <dgm:cxn modelId="{D9B7DA5F-228E-4C46-8E21-00635F9887D7}" type="presParOf" srcId="{C367FCDF-741B-4038-8723-7EF03E86471E}" destId="{B1CE1E52-596D-4CF4-B7FF-030D32E1B447}" srcOrd="2" destOrd="0" presId="urn:microsoft.com/office/officeart/2005/8/layout/hChevron3"/>
    <dgm:cxn modelId="{AF1EB7D8-1E56-4F67-9F54-D770E76E99AE}" type="presParOf" srcId="{C367FCDF-741B-4038-8723-7EF03E86471E}" destId="{5E4120E6-83DE-4352-8796-27D099C05F12}" srcOrd="3" destOrd="0" presId="urn:microsoft.com/office/officeart/2005/8/layout/hChevron3"/>
    <dgm:cxn modelId="{9AC42ED9-868F-48B1-A11D-F702AEE3A33B}" type="presParOf" srcId="{C367FCDF-741B-4038-8723-7EF03E86471E}" destId="{08E90B06-2F0F-4BBE-B937-1F7ACF7F1B32}" srcOrd="4" destOrd="0" presId="urn:microsoft.com/office/officeart/2005/8/layout/hChevron3"/>
    <dgm:cxn modelId="{DFABE1DC-E192-4AC0-90A5-1A676F56E897}" type="presParOf" srcId="{C367FCDF-741B-4038-8723-7EF03E86471E}" destId="{88302186-AFFB-49B2-994A-D33FECBA4C71}" srcOrd="5" destOrd="0" presId="urn:microsoft.com/office/officeart/2005/8/layout/hChevron3"/>
    <dgm:cxn modelId="{91CFAA8B-84F0-446C-AE8B-F23A96859422}" type="presParOf" srcId="{C367FCDF-741B-4038-8723-7EF03E86471E}" destId="{7A1C5F0D-A84A-4422-9AA8-24F188B93359}" srcOrd="6" destOrd="0" presId="urn:microsoft.com/office/officeart/2005/8/layout/hChevron3"/>
    <dgm:cxn modelId="{CCE9F6A1-CB46-4BEE-86AA-35BA28DB0DA8}" type="presParOf" srcId="{C367FCDF-741B-4038-8723-7EF03E86471E}" destId="{B7319F80-370B-43F3-ACFB-1450DFD285E0}" srcOrd="7" destOrd="0" presId="urn:microsoft.com/office/officeart/2005/8/layout/hChevron3"/>
    <dgm:cxn modelId="{61DA9D51-B846-4EC3-A7C9-F61B7AE289D0}" type="presParOf" srcId="{C367FCDF-741B-4038-8723-7EF03E86471E}" destId="{71F19477-947A-4823-A17B-280B50333ADF}" srcOrd="8" destOrd="0" presId="urn:microsoft.com/office/officeart/2005/8/layout/hChevron3"/>
    <dgm:cxn modelId="{B7F6EEBE-7A8E-4367-9878-C3CC498D9814}" type="presParOf" srcId="{C367FCDF-741B-4038-8723-7EF03E86471E}" destId="{BEEA87AD-1B4F-4A70-8EC9-EF42E2762BDD}" srcOrd="9" destOrd="0" presId="urn:microsoft.com/office/officeart/2005/8/layout/hChevron3"/>
    <dgm:cxn modelId="{BF0D4303-C6FA-45DD-A499-7B0C9490B868}" type="presParOf" srcId="{C367FCDF-741B-4038-8723-7EF03E86471E}" destId="{F9AA70FC-AE62-436E-AB48-6B55955088B1}" srcOrd="10" destOrd="0" presId="urn:microsoft.com/office/officeart/2005/8/layout/hChevron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537433A-A3B3-4E04-817B-06B8FDA61341}">
      <dsp:nvSpPr>
        <dsp:cNvPr id="0" name=""/>
        <dsp:cNvSpPr/>
      </dsp:nvSpPr>
      <dsp:spPr>
        <a:xfrm>
          <a:off x="-6126981" y="-937410"/>
          <a:ext cx="7293488" cy="7293488"/>
        </a:xfrm>
        <a:prstGeom prst="blockArc">
          <a:avLst>
            <a:gd name="adj1" fmla="val 18900000"/>
            <a:gd name="adj2" fmla="val 2700000"/>
            <a:gd name="adj3" fmla="val 296"/>
          </a:avLst>
        </a:prstGeom>
        <a:solidFill>
          <a:schemeClr val="bg1">
            <a:lumMod val="8500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FF0834A-1890-4255-9831-F7B698122D81}">
      <dsp:nvSpPr>
        <dsp:cNvPr id="0" name=""/>
        <dsp:cNvSpPr/>
      </dsp:nvSpPr>
      <dsp:spPr>
        <a:xfrm>
          <a:off x="434398" y="285347"/>
          <a:ext cx="7617019" cy="570477"/>
        </a:xfrm>
        <a:prstGeom prst="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solidFill>
                <a:schemeClr val="tx1"/>
              </a:solidFill>
            </a:rPr>
            <a:t>Fungicide application impacts</a:t>
          </a:r>
        </a:p>
      </dsp:txBody>
      <dsp:txXfrm>
        <a:off x="434398" y="285347"/>
        <a:ext cx="7617019" cy="570477"/>
      </dsp:txXfrm>
    </dsp:sp>
    <dsp:sp modelId="{EEB14D1A-7874-4328-91A9-5AE889E91999}">
      <dsp:nvSpPr>
        <dsp:cNvPr id="0" name=""/>
        <dsp:cNvSpPr/>
      </dsp:nvSpPr>
      <dsp:spPr>
        <a:xfrm>
          <a:off x="77849" y="214037"/>
          <a:ext cx="713096" cy="713096"/>
        </a:xfrm>
        <a:prstGeom prst="ellipse">
          <a:avLst/>
        </a:prstGeom>
        <a:solidFill>
          <a:schemeClr val="lt1">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B5CF388-EDB4-4F24-BB8B-43757CFF99A1}">
      <dsp:nvSpPr>
        <dsp:cNvPr id="0" name=""/>
        <dsp:cNvSpPr/>
      </dsp:nvSpPr>
      <dsp:spPr>
        <a:xfrm>
          <a:off x="903654" y="1140954"/>
          <a:ext cx="7147763" cy="570477"/>
        </a:xfrm>
        <a:prstGeom prst="rect">
          <a:avLst/>
        </a:prstGeom>
        <a:solidFill>
          <a:schemeClr val="accent5">
            <a:hueOff val="-1351709"/>
            <a:satOff val="-3484"/>
            <a:lumOff val="-235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solidFill>
                <a:sysClr val="windowText" lastClr="000000"/>
              </a:solidFill>
            </a:rPr>
            <a:t>Antidesiccant impacts</a:t>
          </a:r>
        </a:p>
      </dsp:txBody>
      <dsp:txXfrm>
        <a:off x="903654" y="1140954"/>
        <a:ext cx="7147763" cy="570477"/>
      </dsp:txXfrm>
    </dsp:sp>
    <dsp:sp modelId="{36ACC18C-A865-4C13-A657-1466778D2ABA}">
      <dsp:nvSpPr>
        <dsp:cNvPr id="0" name=""/>
        <dsp:cNvSpPr/>
      </dsp:nvSpPr>
      <dsp:spPr>
        <a:xfrm>
          <a:off x="547106" y="1069644"/>
          <a:ext cx="713096" cy="713096"/>
        </a:xfrm>
        <a:prstGeom prst="ellipse">
          <a:avLst/>
        </a:prstGeom>
        <a:solidFill>
          <a:schemeClr val="lt1">
            <a:hueOff val="0"/>
            <a:satOff val="0"/>
            <a:lumOff val="0"/>
            <a:alphaOff val="0"/>
          </a:schemeClr>
        </a:solidFill>
        <a:ln w="12700" cap="flat" cmpd="sng" algn="ctr">
          <a:solidFill>
            <a:schemeClr val="accent5">
              <a:hueOff val="-1351709"/>
              <a:satOff val="-3484"/>
              <a:lumOff val="-2353"/>
              <a:alphaOff val="0"/>
            </a:schemeClr>
          </a:solidFill>
          <a:prstDash val="solid"/>
          <a:miter lim="800000"/>
        </a:ln>
        <a:effectLst/>
      </dsp:spPr>
      <dsp:style>
        <a:lnRef idx="2">
          <a:scrgbClr r="0" g="0" b="0"/>
        </a:lnRef>
        <a:fillRef idx="1">
          <a:scrgbClr r="0" g="0" b="0"/>
        </a:fillRef>
        <a:effectRef idx="0">
          <a:scrgbClr r="0" g="0" b="0"/>
        </a:effectRef>
        <a:fontRef idx="minor"/>
      </dsp:style>
    </dsp:sp>
    <dsp:sp modelId="{E9F52CD5-6A5A-490E-9EB6-732EE69AAD9D}">
      <dsp:nvSpPr>
        <dsp:cNvPr id="0" name=""/>
        <dsp:cNvSpPr/>
      </dsp:nvSpPr>
      <dsp:spPr>
        <a:xfrm>
          <a:off x="1118233" y="1996562"/>
          <a:ext cx="6933183" cy="570477"/>
        </a:xfrm>
        <a:prstGeom prst="rect">
          <a:avLst/>
        </a:prstGeom>
        <a:solidFill>
          <a:schemeClr val="accent5">
            <a:hueOff val="-2703417"/>
            <a:satOff val="-6968"/>
            <a:lumOff val="-4706"/>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solidFill>
                <a:sysClr val="windowText" lastClr="000000"/>
              </a:solidFill>
            </a:rPr>
            <a:t>Location, climate, &amp; management impacts</a:t>
          </a:r>
        </a:p>
      </dsp:txBody>
      <dsp:txXfrm>
        <a:off x="1118233" y="1996562"/>
        <a:ext cx="6933183" cy="570477"/>
      </dsp:txXfrm>
    </dsp:sp>
    <dsp:sp modelId="{6F08B68A-1EB8-4C64-8503-DD2C405759A1}">
      <dsp:nvSpPr>
        <dsp:cNvPr id="0" name=""/>
        <dsp:cNvSpPr/>
      </dsp:nvSpPr>
      <dsp:spPr>
        <a:xfrm>
          <a:off x="761685" y="1925252"/>
          <a:ext cx="713096" cy="713096"/>
        </a:xfrm>
        <a:prstGeom prst="ellipse">
          <a:avLst/>
        </a:prstGeom>
        <a:solidFill>
          <a:schemeClr val="lt1">
            <a:hueOff val="0"/>
            <a:satOff val="0"/>
            <a:lumOff val="0"/>
            <a:alphaOff val="0"/>
          </a:schemeClr>
        </a:solidFill>
        <a:ln w="12700" cap="flat" cmpd="sng" algn="ctr">
          <a:solidFill>
            <a:schemeClr val="accent5">
              <a:hueOff val="-2703417"/>
              <a:satOff val="-6968"/>
              <a:lumOff val="-4706"/>
              <a:alphaOff val="0"/>
            </a:schemeClr>
          </a:solidFill>
          <a:prstDash val="solid"/>
          <a:miter lim="800000"/>
        </a:ln>
        <a:effectLst/>
      </dsp:spPr>
      <dsp:style>
        <a:lnRef idx="2">
          <a:scrgbClr r="0" g="0" b="0"/>
        </a:lnRef>
        <a:fillRef idx="1">
          <a:scrgbClr r="0" g="0" b="0"/>
        </a:fillRef>
        <a:effectRef idx="0">
          <a:scrgbClr r="0" g="0" b="0"/>
        </a:effectRef>
        <a:fontRef idx="minor"/>
      </dsp:style>
    </dsp:sp>
    <dsp:sp modelId="{5546483B-B3DD-4B88-811E-2E6A6AE5F8F4}">
      <dsp:nvSpPr>
        <dsp:cNvPr id="0" name=""/>
        <dsp:cNvSpPr/>
      </dsp:nvSpPr>
      <dsp:spPr>
        <a:xfrm>
          <a:off x="1118233" y="2851627"/>
          <a:ext cx="6933183" cy="570477"/>
        </a:xfrm>
        <a:prstGeom prst="rect">
          <a:avLst/>
        </a:prstGeom>
        <a:solidFill>
          <a:schemeClr val="bg1">
            <a:lumMod val="8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t>Irrigation impacts</a:t>
          </a:r>
        </a:p>
      </dsp:txBody>
      <dsp:txXfrm>
        <a:off x="1118233" y="2851627"/>
        <a:ext cx="6933183" cy="570477"/>
      </dsp:txXfrm>
    </dsp:sp>
    <dsp:sp modelId="{C5847551-F5C5-47FA-ADC2-39CA842CA8CC}">
      <dsp:nvSpPr>
        <dsp:cNvPr id="0" name=""/>
        <dsp:cNvSpPr/>
      </dsp:nvSpPr>
      <dsp:spPr>
        <a:xfrm>
          <a:off x="761685" y="2780318"/>
          <a:ext cx="713096" cy="713096"/>
        </a:xfrm>
        <a:prstGeom prst="ellipse">
          <a:avLst/>
        </a:prstGeom>
        <a:solidFill>
          <a:schemeClr val="lt1">
            <a:hueOff val="0"/>
            <a:satOff val="0"/>
            <a:lumOff val="0"/>
            <a:alphaOff val="0"/>
          </a:schemeClr>
        </a:solidFill>
        <a:ln w="12700" cap="flat" cmpd="sng" algn="ctr">
          <a:solidFill>
            <a:schemeClr val="bg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9B084334-AB0E-4A88-85A9-841894272EE6}">
      <dsp:nvSpPr>
        <dsp:cNvPr id="0" name=""/>
        <dsp:cNvSpPr/>
      </dsp:nvSpPr>
      <dsp:spPr>
        <a:xfrm>
          <a:off x="903654" y="3707235"/>
          <a:ext cx="7147763" cy="570477"/>
        </a:xfrm>
        <a:prstGeom prst="rect">
          <a:avLst/>
        </a:prstGeom>
        <a:solidFill>
          <a:schemeClr val="bg1">
            <a:lumMod val="8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t" anchorCtr="0">
          <a:noAutofit/>
        </a:bodyPr>
        <a:lstStyle/>
        <a:p>
          <a:pPr marL="0" lvl="0" indent="0" algn="l" defTabSz="711200">
            <a:lnSpc>
              <a:spcPct val="90000"/>
            </a:lnSpc>
            <a:spcBef>
              <a:spcPct val="0"/>
            </a:spcBef>
            <a:spcAft>
              <a:spcPct val="35000"/>
            </a:spcAft>
            <a:buNone/>
          </a:pPr>
          <a:r>
            <a:rPr lang="en-US" sz="1600" kern="1200" dirty="0"/>
            <a:t>Fertilizer application impacts</a:t>
          </a:r>
        </a:p>
        <a:p>
          <a:pPr marL="114300" lvl="1" indent="-114300" algn="l" defTabSz="533400">
            <a:lnSpc>
              <a:spcPct val="90000"/>
            </a:lnSpc>
            <a:spcBef>
              <a:spcPct val="0"/>
            </a:spcBef>
            <a:spcAft>
              <a:spcPct val="15000"/>
            </a:spcAft>
            <a:buChar char="•"/>
          </a:pPr>
          <a:endParaRPr lang="en-US" sz="1200" kern="1200"/>
        </a:p>
      </dsp:txBody>
      <dsp:txXfrm>
        <a:off x="903654" y="3707235"/>
        <a:ext cx="7147763" cy="570477"/>
      </dsp:txXfrm>
    </dsp:sp>
    <dsp:sp modelId="{99B7B004-AAA8-4C5E-8F20-FC9C15DF06CC}">
      <dsp:nvSpPr>
        <dsp:cNvPr id="0" name=""/>
        <dsp:cNvSpPr/>
      </dsp:nvSpPr>
      <dsp:spPr>
        <a:xfrm>
          <a:off x="547106" y="3635925"/>
          <a:ext cx="713096" cy="713096"/>
        </a:xfrm>
        <a:prstGeom prst="ellipse">
          <a:avLst/>
        </a:prstGeom>
        <a:solidFill>
          <a:schemeClr val="lt1">
            <a:hueOff val="0"/>
            <a:satOff val="0"/>
            <a:lumOff val="0"/>
            <a:alphaOff val="0"/>
          </a:schemeClr>
        </a:solidFill>
        <a:ln w="12700" cap="flat" cmpd="sng" algn="ctr">
          <a:solidFill>
            <a:schemeClr val="bg1">
              <a:lumMod val="75000"/>
            </a:schemeClr>
          </a:solidFill>
          <a:prstDash val="solid"/>
          <a:miter lim="800000"/>
        </a:ln>
        <a:effectLst/>
      </dsp:spPr>
      <dsp:style>
        <a:lnRef idx="2">
          <a:scrgbClr r="0" g="0" b="0"/>
        </a:lnRef>
        <a:fillRef idx="1">
          <a:scrgbClr r="0" g="0" b="0"/>
        </a:fillRef>
        <a:effectRef idx="0">
          <a:scrgbClr r="0" g="0" b="0"/>
        </a:effectRef>
        <a:fontRef idx="minor"/>
      </dsp:style>
    </dsp:sp>
    <dsp:sp modelId="{2FDCCC52-B0A1-45F8-B82E-D574E0386341}">
      <dsp:nvSpPr>
        <dsp:cNvPr id="0" name=""/>
        <dsp:cNvSpPr/>
      </dsp:nvSpPr>
      <dsp:spPr>
        <a:xfrm>
          <a:off x="434398" y="4562842"/>
          <a:ext cx="7617019" cy="570477"/>
        </a:xfrm>
        <a:prstGeom prst="rect">
          <a:avLst/>
        </a:prstGeom>
        <a:solidFill>
          <a:schemeClr val="bg1">
            <a:lumMod val="8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2816" tIns="40640" rIns="40640" bIns="40640" numCol="1" spcCol="1270" anchor="ctr" anchorCtr="0">
          <a:noAutofit/>
        </a:bodyPr>
        <a:lstStyle/>
        <a:p>
          <a:pPr marL="0" lvl="0" indent="0" algn="l" defTabSz="711200">
            <a:lnSpc>
              <a:spcPct val="90000"/>
            </a:lnSpc>
            <a:spcBef>
              <a:spcPct val="0"/>
            </a:spcBef>
            <a:spcAft>
              <a:spcPct val="35000"/>
            </a:spcAft>
            <a:buNone/>
          </a:pPr>
          <a:r>
            <a:rPr lang="en-US" sz="1600" kern="1200" dirty="0">
              <a:solidFill>
                <a:schemeClr val="bg1"/>
              </a:solidFill>
            </a:rPr>
            <a:t>Boxwood age</a:t>
          </a:r>
        </a:p>
      </dsp:txBody>
      <dsp:txXfrm>
        <a:off x="434398" y="4562842"/>
        <a:ext cx="7617019" cy="570477"/>
      </dsp:txXfrm>
    </dsp:sp>
    <dsp:sp modelId="{BE92DA38-BB8E-467F-8CBF-B44E40F05EA4}">
      <dsp:nvSpPr>
        <dsp:cNvPr id="0" name=""/>
        <dsp:cNvSpPr/>
      </dsp:nvSpPr>
      <dsp:spPr>
        <a:xfrm>
          <a:off x="77849" y="4491533"/>
          <a:ext cx="713096" cy="713096"/>
        </a:xfrm>
        <a:prstGeom prst="ellipse">
          <a:avLst/>
        </a:prstGeom>
        <a:solidFill>
          <a:schemeClr val="lt1">
            <a:hueOff val="0"/>
            <a:satOff val="0"/>
            <a:lumOff val="0"/>
            <a:alphaOff val="0"/>
          </a:schemeClr>
        </a:solidFill>
        <a:ln w="12700" cap="flat" cmpd="sng" algn="ctr">
          <a:solidFill>
            <a:schemeClr val="bg1">
              <a:lumMod val="8500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41166EA-C549-4D66-B1EB-07AEA24B62BA}">
      <dsp:nvSpPr>
        <dsp:cNvPr id="0" name=""/>
        <dsp:cNvSpPr/>
      </dsp:nvSpPr>
      <dsp:spPr>
        <a:xfrm>
          <a:off x="1305" y="3267194"/>
          <a:ext cx="2139176" cy="855670"/>
        </a:xfrm>
        <a:prstGeom prst="homePlate">
          <a:avLst/>
        </a:prstGeom>
        <a:gradFill rotWithShape="0">
          <a:gsLst>
            <a:gs pos="0">
              <a:schemeClr val="accent3">
                <a:hueOff val="0"/>
                <a:satOff val="0"/>
                <a:lumOff val="0"/>
                <a:alphaOff val="0"/>
                <a:lumMod val="110000"/>
                <a:satMod val="105000"/>
                <a:tint val="67000"/>
              </a:schemeClr>
            </a:gs>
            <a:gs pos="50000">
              <a:schemeClr val="accent3">
                <a:hueOff val="0"/>
                <a:satOff val="0"/>
                <a:lumOff val="0"/>
                <a:alphaOff val="0"/>
                <a:lumMod val="105000"/>
                <a:satMod val="103000"/>
                <a:tint val="73000"/>
              </a:schemeClr>
            </a:gs>
            <a:gs pos="100000">
              <a:schemeClr val="accent3">
                <a:hueOff val="0"/>
                <a:satOff val="0"/>
                <a:lumOff val="0"/>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85344"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Field experiment</a:t>
          </a:r>
        </a:p>
      </dsp:txBody>
      <dsp:txXfrm>
        <a:off x="1305" y="3267194"/>
        <a:ext cx="1925259" cy="855670"/>
      </dsp:txXfrm>
    </dsp:sp>
    <dsp:sp modelId="{B1CE1E52-596D-4CF4-B7FF-030D32E1B447}">
      <dsp:nvSpPr>
        <dsp:cNvPr id="0" name=""/>
        <dsp:cNvSpPr/>
      </dsp:nvSpPr>
      <dsp:spPr>
        <a:xfrm>
          <a:off x="1712647" y="3267194"/>
          <a:ext cx="2139176" cy="855670"/>
        </a:xfrm>
        <a:prstGeom prst="chevron">
          <a:avLst/>
        </a:prstGeom>
        <a:gradFill rotWithShape="0">
          <a:gsLst>
            <a:gs pos="0">
              <a:schemeClr val="accent3">
                <a:hueOff val="542120"/>
                <a:satOff val="20000"/>
                <a:lumOff val="-2941"/>
                <a:alphaOff val="0"/>
                <a:lumMod val="110000"/>
                <a:satMod val="105000"/>
                <a:tint val="67000"/>
              </a:schemeClr>
            </a:gs>
            <a:gs pos="50000">
              <a:schemeClr val="accent3">
                <a:hueOff val="542120"/>
                <a:satOff val="20000"/>
                <a:lumOff val="-2941"/>
                <a:alphaOff val="0"/>
                <a:lumMod val="105000"/>
                <a:satMod val="103000"/>
                <a:tint val="73000"/>
              </a:schemeClr>
            </a:gs>
            <a:gs pos="100000">
              <a:schemeClr val="accent3">
                <a:hueOff val="542120"/>
                <a:satOff val="20000"/>
                <a:lumOff val="-2941"/>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Sample collection</a:t>
          </a:r>
        </a:p>
      </dsp:txBody>
      <dsp:txXfrm>
        <a:off x="2140482" y="3267194"/>
        <a:ext cx="1283506" cy="855670"/>
      </dsp:txXfrm>
    </dsp:sp>
    <dsp:sp modelId="{08E90B06-2F0F-4BBE-B937-1F7ACF7F1B32}">
      <dsp:nvSpPr>
        <dsp:cNvPr id="0" name=""/>
        <dsp:cNvSpPr/>
      </dsp:nvSpPr>
      <dsp:spPr>
        <a:xfrm>
          <a:off x="3423988" y="3267194"/>
          <a:ext cx="2139176" cy="855670"/>
        </a:xfrm>
        <a:prstGeom prst="chevron">
          <a:avLst/>
        </a:prstGeom>
        <a:gradFill rotWithShape="0">
          <a:gsLst>
            <a:gs pos="0">
              <a:schemeClr val="accent3">
                <a:hueOff val="1084240"/>
                <a:satOff val="40000"/>
                <a:lumOff val="-5882"/>
                <a:alphaOff val="0"/>
                <a:lumMod val="110000"/>
                <a:satMod val="105000"/>
                <a:tint val="67000"/>
              </a:schemeClr>
            </a:gs>
            <a:gs pos="50000">
              <a:schemeClr val="accent3">
                <a:hueOff val="1084240"/>
                <a:satOff val="40000"/>
                <a:lumOff val="-5882"/>
                <a:alphaOff val="0"/>
                <a:lumMod val="105000"/>
                <a:satMod val="103000"/>
                <a:tint val="73000"/>
              </a:schemeClr>
            </a:gs>
            <a:gs pos="100000">
              <a:schemeClr val="accent3">
                <a:hueOff val="1084240"/>
                <a:satOff val="40000"/>
                <a:lumOff val="-5882"/>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DNA extraction</a:t>
          </a:r>
        </a:p>
      </dsp:txBody>
      <dsp:txXfrm>
        <a:off x="3851823" y="3267194"/>
        <a:ext cx="1283506" cy="855670"/>
      </dsp:txXfrm>
    </dsp:sp>
    <dsp:sp modelId="{7A1C5F0D-A84A-4422-9AA8-24F188B93359}">
      <dsp:nvSpPr>
        <dsp:cNvPr id="0" name=""/>
        <dsp:cNvSpPr/>
      </dsp:nvSpPr>
      <dsp:spPr>
        <a:xfrm>
          <a:off x="5135329" y="3267194"/>
          <a:ext cx="2139176" cy="855670"/>
        </a:xfrm>
        <a:prstGeom prst="chevron">
          <a:avLst/>
        </a:prstGeom>
        <a:gradFill rotWithShape="0">
          <a:gsLst>
            <a:gs pos="0">
              <a:schemeClr val="accent3">
                <a:hueOff val="1626359"/>
                <a:satOff val="60000"/>
                <a:lumOff val="-8824"/>
                <a:alphaOff val="0"/>
                <a:lumMod val="110000"/>
                <a:satMod val="105000"/>
                <a:tint val="67000"/>
              </a:schemeClr>
            </a:gs>
            <a:gs pos="50000">
              <a:schemeClr val="accent3">
                <a:hueOff val="1626359"/>
                <a:satOff val="60000"/>
                <a:lumOff val="-8824"/>
                <a:alphaOff val="0"/>
                <a:lumMod val="105000"/>
                <a:satMod val="103000"/>
                <a:tint val="73000"/>
              </a:schemeClr>
            </a:gs>
            <a:gs pos="100000">
              <a:schemeClr val="accent3">
                <a:hueOff val="1626359"/>
                <a:satOff val="60000"/>
                <a:lumOff val="-8824"/>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PCR amplicons</a:t>
          </a:r>
        </a:p>
      </dsp:txBody>
      <dsp:txXfrm>
        <a:off x="5563164" y="3267194"/>
        <a:ext cx="1283506" cy="855670"/>
      </dsp:txXfrm>
    </dsp:sp>
    <dsp:sp modelId="{71F19477-947A-4823-A17B-280B50333ADF}">
      <dsp:nvSpPr>
        <dsp:cNvPr id="0" name=""/>
        <dsp:cNvSpPr/>
      </dsp:nvSpPr>
      <dsp:spPr>
        <a:xfrm>
          <a:off x="6846671" y="3267194"/>
          <a:ext cx="2139176" cy="855670"/>
        </a:xfrm>
        <a:prstGeom prst="chevron">
          <a:avLst/>
        </a:prstGeom>
        <a:gradFill rotWithShape="0">
          <a:gsLst>
            <a:gs pos="0">
              <a:schemeClr val="accent3">
                <a:hueOff val="2168479"/>
                <a:satOff val="80000"/>
                <a:lumOff val="-11765"/>
                <a:alphaOff val="0"/>
                <a:lumMod val="110000"/>
                <a:satMod val="105000"/>
                <a:tint val="67000"/>
              </a:schemeClr>
            </a:gs>
            <a:gs pos="50000">
              <a:schemeClr val="accent3">
                <a:hueOff val="2168479"/>
                <a:satOff val="80000"/>
                <a:lumOff val="-11765"/>
                <a:alphaOff val="0"/>
                <a:lumMod val="105000"/>
                <a:satMod val="103000"/>
                <a:tint val="73000"/>
              </a:schemeClr>
            </a:gs>
            <a:gs pos="100000">
              <a:schemeClr val="accent3">
                <a:hueOff val="2168479"/>
                <a:satOff val="80000"/>
                <a:lumOff val="-11765"/>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Nanopore sequencing</a:t>
          </a:r>
        </a:p>
      </dsp:txBody>
      <dsp:txXfrm>
        <a:off x="7274506" y="3267194"/>
        <a:ext cx="1283506" cy="855670"/>
      </dsp:txXfrm>
    </dsp:sp>
    <dsp:sp modelId="{F9AA70FC-AE62-436E-AB48-6B55955088B1}">
      <dsp:nvSpPr>
        <dsp:cNvPr id="0" name=""/>
        <dsp:cNvSpPr/>
      </dsp:nvSpPr>
      <dsp:spPr>
        <a:xfrm>
          <a:off x="8558012" y="3267194"/>
          <a:ext cx="2139176" cy="855670"/>
        </a:xfrm>
        <a:prstGeom prst="chevron">
          <a:avLst/>
        </a:prstGeom>
        <a:gradFill rotWithShape="0">
          <a:gsLst>
            <a:gs pos="0">
              <a:schemeClr val="accent3">
                <a:hueOff val="2710599"/>
                <a:satOff val="100000"/>
                <a:lumOff val="-14706"/>
                <a:alphaOff val="0"/>
                <a:lumMod val="110000"/>
                <a:satMod val="105000"/>
                <a:tint val="67000"/>
              </a:schemeClr>
            </a:gs>
            <a:gs pos="50000">
              <a:schemeClr val="accent3">
                <a:hueOff val="2710599"/>
                <a:satOff val="100000"/>
                <a:lumOff val="-14706"/>
                <a:alphaOff val="0"/>
                <a:lumMod val="105000"/>
                <a:satMod val="103000"/>
                <a:tint val="73000"/>
              </a:schemeClr>
            </a:gs>
            <a:gs pos="100000">
              <a:schemeClr val="accent3">
                <a:hueOff val="2710599"/>
                <a:satOff val="100000"/>
                <a:lumOff val="-14706"/>
                <a:alphaOff val="0"/>
                <a:lumMod val="105000"/>
                <a:satMod val="109000"/>
                <a:tint val="81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4008" tIns="42672" rIns="21336" bIns="42672" numCol="1" spcCol="1270" anchor="ctr" anchorCtr="0">
          <a:noAutofit/>
        </a:bodyPr>
        <a:lstStyle/>
        <a:p>
          <a:pPr marL="0" lvl="0" indent="0" algn="ctr" defTabSz="711200">
            <a:lnSpc>
              <a:spcPct val="90000"/>
            </a:lnSpc>
            <a:spcBef>
              <a:spcPct val="0"/>
            </a:spcBef>
            <a:spcAft>
              <a:spcPct val="35000"/>
            </a:spcAft>
            <a:buNone/>
          </a:pPr>
          <a:r>
            <a:rPr lang="en-US" sz="1600" kern="1200" dirty="0"/>
            <a:t>Bioinformatics analyses</a:t>
          </a:r>
        </a:p>
      </dsp:txBody>
      <dsp:txXfrm>
        <a:off x="8985847" y="3267194"/>
        <a:ext cx="1283506" cy="85567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Chevron3">
  <dgm:title val=""/>
  <dgm:desc val=""/>
  <dgm:catLst>
    <dgm:cat type="process" pri="10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Name4">
      <dgm:if name="Name5" axis="root des" func="maxDepth" op="gte" val="2">
        <dgm:constrLst>
          <dgm:constr type="w" for="ch" forName="parAndChTx" refType="w"/>
          <dgm:constr type="primFontSz" for="ch" ptType="node" op="equ"/>
          <dgm:constr type="w" for="ch" forName="parAndChSpace" refType="w" refFor="ch" refForName="parAndChTx" fact="-0.2"/>
          <dgm:constr type="w" for="ch" ptType="sibTrans" op="equ"/>
        </dgm:constrLst>
        <dgm:ruleLst/>
        <dgm:forEach name="Name6" axis="ch" ptType="node">
          <dgm:layoutNode name="parAndChTx">
            <dgm:varLst>
              <dgm:bulletEnabled val="1"/>
            </dgm:varLst>
            <dgm:alg type="tx"/>
            <dgm:choose name="Name7">
              <dgm:if name="Name8" func="var" arg="dir" op="equ" val="norm">
                <dgm:choose name="Name9">
                  <dgm:if name="Name10" axis="self" ptType="node" func="pos" op="equ" val="1">
                    <dgm:shape xmlns:r="http://schemas.openxmlformats.org/officeDocument/2006/relationships"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4"/>
                    </dgm:constrLst>
                  </dgm:if>
                  <dgm:else name="Name11">
                    <dgm:shape xmlns:r="http://schemas.openxmlformats.org/officeDocument/2006/relationships"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if>
              <dgm:else name="Name12">
                <dgm:choose name="Name13">
                  <dgm:if name="Name14" axis="self" ptType="node" func="pos" op="equ" val="1">
                    <dgm:shape xmlns:r="http://schemas.openxmlformats.org/officeDocument/2006/relationships" rot="180" type="homePlate"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4"/>
                      <dgm:constr type="rMarg" refType="w" fact="0.1"/>
                    </dgm:constrLst>
                  </dgm:if>
                  <dgm:else name="Name15">
                    <dgm:shape xmlns:r="http://schemas.openxmlformats.org/officeDocument/2006/relationships" rot="180" type="chevron" r:blip="">
                      <dgm:adjLst>
                        <dgm:adj idx="1" val="0.25"/>
                      </dgm:adjLst>
                    </dgm:shape>
                    <dgm:presOf axis="desOrSelf" ptType="node"/>
                    <dgm:constrLst>
                      <dgm:constr type="h" refType="w" op="equ" fact="0.8"/>
                      <dgm:constr type="primFontSz" val="65"/>
                      <dgm:constr type="tMarg" refType="primFontSz" fact="0.2"/>
                      <dgm:constr type="bMarg" refType="primFontSz" fact="0.2"/>
                      <dgm:constr type="lMarg" refType="w" fact="0.1"/>
                      <dgm:constr type="rMarg" refType="w" fact="0.1"/>
                    </dgm:constrLst>
                  </dgm:else>
                </dgm:choose>
              </dgm:else>
            </dgm:choose>
            <dgm:ruleLst>
              <dgm:rule type="primFontSz" val="5" fact="NaN" max="NaN"/>
            </dgm:ruleLst>
          </dgm:layoutNode>
          <dgm:forEach name="Name16" axis="followSib" ptType="sibTrans" cnt="1">
            <dgm:layoutNode name="parAndChSpace">
              <dgm:alg type="sp"/>
              <dgm:shape xmlns:r="http://schemas.openxmlformats.org/officeDocument/2006/relationships" r:blip="">
                <dgm:adjLst/>
              </dgm:shape>
              <dgm:presOf/>
              <dgm:constrLst/>
              <dgm:ruleLst/>
            </dgm:layoutNode>
          </dgm:forEach>
        </dgm:forEach>
      </dgm:if>
      <dgm:else name="Name17">
        <dgm:constrLst>
          <dgm:constr type="w" for="ch" forName="parTxOnly" refType="w"/>
          <dgm:constr type="primFontSz" for="ch" ptType="node" op="equ"/>
          <dgm:constr type="w" for="ch" forName="parSpace" refType="w" refFor="ch" refForName="parTxOnly" fact="-0.2"/>
          <dgm:constr type="w" for="ch" ptType="sibTrans" op="equ"/>
        </dgm:constrLst>
        <dgm:ruleLst/>
        <dgm:forEach name="Name18" axis="ch" ptType="node">
          <dgm:layoutNode name="parTxOnly">
            <dgm:varLst>
              <dgm:bulletEnabled val="1"/>
            </dgm:varLst>
            <dgm:alg type="tx"/>
            <dgm:presOf axis="desOrSelf" ptType="node"/>
            <dgm:choose name="Name19">
              <dgm:if name="Name20" func="var" arg="dir" op="equ" val="norm">
                <dgm:choose name="Name21">
                  <dgm:if name="Name22" axis="self" ptType="node" func="pos" op="equ" val="1">
                    <dgm:shape xmlns:r="http://schemas.openxmlformats.org/officeDocument/2006/relationships" type="homePlate" r:blip="">
                      <dgm:adjLst/>
                    </dgm:shape>
                    <dgm:constrLst>
                      <dgm:constr type="h" refType="w" op="equ" fact="0.4"/>
                      <dgm:constr type="primFontSz" val="65"/>
                      <dgm:constr type="tMarg" refType="primFontSz" fact="0.21"/>
                      <dgm:constr type="bMarg" refType="primFontSz" fact="0.21"/>
                      <dgm:constr type="lMarg" refType="primFontSz" fact="0.42"/>
                      <dgm:constr type="rMarg" refType="primFontSz" fact="0.105"/>
                    </dgm:constrLst>
                  </dgm:if>
                  <dgm:else name="Name23">
                    <dgm:shape xmlns:r="http://schemas.openxmlformats.org/officeDocument/2006/relationships" type="chevron" r:blip="">
                      <dgm:adjLst/>
                    </dgm:shape>
                    <dgm:constrLst>
                      <dgm:constr type="h" refType="w" op="equ" fact="0.4"/>
                      <dgm:constr type="primFontSz" val="65"/>
                      <dgm:constr type="tMarg" refType="primFontSz" fact="0.21"/>
                      <dgm:constr type="bMarg" refType="primFontSz" fact="0.21"/>
                      <dgm:constr type="lMarg" refType="primFontSz" fact="0.315"/>
                      <dgm:constr type="rMarg" refType="primFontSz" fact="0.105"/>
                    </dgm:constrLst>
                  </dgm:else>
                </dgm:choose>
              </dgm:if>
              <dgm:else name="Name24">
                <dgm:choose name="Name25">
                  <dgm:if name="Name26" axis="self" ptType="node" func="pos" op="equ" val="1">
                    <dgm:shape xmlns:r="http://schemas.openxmlformats.org/officeDocument/2006/relationships" rot="180" type="homePlate"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42"/>
                    </dgm:constrLst>
                  </dgm:if>
                  <dgm:else name="Name27">
                    <dgm:shape xmlns:r="http://schemas.openxmlformats.org/officeDocument/2006/relationships" rot="180" type="chevron" r:blip="">
                      <dgm:adjLst/>
                    </dgm:shape>
                    <dgm:constrLst>
                      <dgm:constr type="h" refType="w" op="equ" fact="0.4"/>
                      <dgm:constr type="primFontSz" val="65"/>
                      <dgm:constr type="tMarg" refType="primFontSz" fact="0.21"/>
                      <dgm:constr type="bMarg" refType="primFontSz" fact="0.21"/>
                      <dgm:constr type="lMarg" refType="primFontSz" fact="0.105"/>
                      <dgm:constr type="rMarg" refType="primFontSz" fact="0.315"/>
                    </dgm:constrLst>
                  </dgm:else>
                </dgm:choose>
              </dgm:else>
            </dgm:choose>
            <dgm:ruleLst>
              <dgm:rule type="primFontSz" val="5" fact="NaN" max="NaN"/>
            </dgm:ruleLst>
          </dgm:layoutNode>
          <dgm:forEach name="Name28" axis="followSib" ptType="sibTrans" cnt="1">
            <dgm:layoutNode name="parSpace">
              <dgm:alg type="sp"/>
              <dgm:shape xmlns:r="http://schemas.openxmlformats.org/officeDocument/2006/relationships" r:blip="">
                <dgm:adjLst/>
              </dgm:shape>
              <dgm:presOf/>
              <dgm:constrLst/>
              <dgm:ruleLst/>
            </dgm:layoutNode>
          </dgm:forEach>
        </dgm:forEach>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1CFF076-7296-41B3-A506-398A91D6AFC9}" type="datetimeFigureOut">
              <a:rPr lang="en-US" smtClean="0"/>
              <a:t>11/17/2021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C53151F-9D0A-40F3-A4DA-AA66382E881E}" type="slidenum">
              <a:rPr lang="en-US" smtClean="0"/>
              <a:t>‹#›</a:t>
            </a:fld>
            <a:endParaRPr lang="en-US"/>
          </a:p>
        </p:txBody>
      </p:sp>
    </p:spTree>
    <p:extLst>
      <p:ext uri="{BB962C8B-B14F-4D97-AF65-F5344CB8AC3E}">
        <p14:creationId xmlns:p14="http://schemas.microsoft.com/office/powerpoint/2010/main" val="783686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boxwood phyllosphere microbiome project is an ambitious move to investigate and evaluate many factors that could regulate and shape boxwood phyllosphere microbial communities. We have designed 12 component studies, and this figure just showing you that the most current and on-going sub projects I am working on, including fungicide, antidesiccant and location impacts. Today, I will brief you on the preliminary results from the fungicide impact study.</a:t>
            </a:r>
          </a:p>
        </p:txBody>
      </p:sp>
      <p:sp>
        <p:nvSpPr>
          <p:cNvPr id="4" name="Slide Number Placeholder 3"/>
          <p:cNvSpPr>
            <a:spLocks noGrp="1"/>
          </p:cNvSpPr>
          <p:nvPr>
            <p:ph type="sldNum" sz="quarter" idx="5"/>
          </p:nvPr>
        </p:nvSpPr>
        <p:spPr/>
        <p:txBody>
          <a:bodyPr/>
          <a:lstStyle/>
          <a:p>
            <a:fld id="{8C53151F-9D0A-40F3-A4DA-AA66382E881E}" type="slidenum">
              <a:rPr lang="en-US" smtClean="0"/>
              <a:t>2</a:t>
            </a:fld>
            <a:endParaRPr lang="en-US"/>
          </a:p>
        </p:txBody>
      </p:sp>
    </p:spTree>
    <p:extLst>
      <p:ext uri="{BB962C8B-B14F-4D97-AF65-F5344CB8AC3E}">
        <p14:creationId xmlns:p14="http://schemas.microsoft.com/office/powerpoint/2010/main" val="153454960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Several Alternaria </a:t>
            </a:r>
            <a:r>
              <a:rPr lang="en-US" dirty="0" err="1"/>
              <a:t>spp</a:t>
            </a:r>
            <a:r>
              <a:rPr lang="en-US" dirty="0"/>
              <a:t> are plant pathogens causing leaf blight, and some epiphyte </a:t>
            </a:r>
            <a:r>
              <a:rPr lang="en-US" dirty="0" err="1"/>
              <a:t>alternaria</a:t>
            </a:r>
            <a:r>
              <a:rPr lang="en-US" dirty="0"/>
              <a:t> are saprophytes that are capable of decaying organic matter may be also able to utilize that in the fungicide. </a:t>
            </a:r>
          </a:p>
          <a:p>
            <a:r>
              <a:rPr lang="en-US" dirty="0" err="1"/>
              <a:t>Pantoae</a:t>
            </a:r>
            <a:r>
              <a:rPr lang="en-US" dirty="0"/>
              <a:t> species has shown have bioremediation potential ( ability to degrade herbicides), they also have biological control function by producing antibiotics. This deserves more of our attention in the future study.</a:t>
            </a:r>
          </a:p>
          <a:p>
            <a:endParaRPr lang="en-US" dirty="0"/>
          </a:p>
          <a:p>
            <a:r>
              <a:rPr lang="en-US" dirty="0"/>
              <a:t>These preliminary data suggest that fungicides do have different impacts on the boxwood phyllosphere microbiome, more details of how the microbial communities responded would be revealed with more analyses in different angles. And the completion of our fall sample sequencing.</a:t>
            </a:r>
          </a:p>
        </p:txBody>
      </p:sp>
      <p:sp>
        <p:nvSpPr>
          <p:cNvPr id="4" name="Slide Number Placeholder 3"/>
          <p:cNvSpPr>
            <a:spLocks noGrp="1"/>
          </p:cNvSpPr>
          <p:nvPr>
            <p:ph type="sldNum" sz="quarter" idx="5"/>
          </p:nvPr>
        </p:nvSpPr>
        <p:spPr/>
        <p:txBody>
          <a:bodyPr/>
          <a:lstStyle/>
          <a:p>
            <a:fld id="{8C53151F-9D0A-40F3-A4DA-AA66382E881E}" type="slidenum">
              <a:rPr lang="en-US" smtClean="0"/>
              <a:t>13</a:t>
            </a:fld>
            <a:endParaRPr lang="en-US"/>
          </a:p>
        </p:txBody>
      </p:sp>
    </p:spTree>
    <p:extLst>
      <p:ext uri="{BB962C8B-B14F-4D97-AF65-F5344CB8AC3E}">
        <p14:creationId xmlns:p14="http://schemas.microsoft.com/office/powerpoint/2010/main" val="41209447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reason we are so eager to look at the phyllosphere microbiome on boxwood is that it has shown to play many important roles that relate to plant growth and health, for example, some groups living in the plant tissue can secret growth hormone to promote plant growth. However, in the agriculture production scenario, fungicides are frequently applied to suppress plant pathogens. Many studies have shown 1) it may exert negative effects on those beneficial microbes, 2) repeatedly application of fungicides may select for the microbes that can degrade the fungicide compounds. Although there are many studies that investigated fungicide effect on the boxwood blight pathogens, the knowledge of fungicide effect on the </a:t>
            </a:r>
            <a:r>
              <a:rPr lang="en-US" dirty="0" err="1"/>
              <a:t>phyllophsere</a:t>
            </a:r>
            <a:r>
              <a:rPr lang="en-US" dirty="0"/>
              <a:t> microbiome is still blank. Therefore, this knowledge gap encouraged us to come forward two research questions to shed lights on the issue</a:t>
            </a:r>
          </a:p>
        </p:txBody>
      </p:sp>
      <p:sp>
        <p:nvSpPr>
          <p:cNvPr id="4" name="Slide Number Placeholder 3"/>
          <p:cNvSpPr>
            <a:spLocks noGrp="1"/>
          </p:cNvSpPr>
          <p:nvPr>
            <p:ph type="sldNum" sz="quarter" idx="5"/>
          </p:nvPr>
        </p:nvSpPr>
        <p:spPr/>
        <p:txBody>
          <a:bodyPr/>
          <a:lstStyle/>
          <a:p>
            <a:fld id="{8C53151F-9D0A-40F3-A4DA-AA66382E881E}" type="slidenum">
              <a:rPr lang="en-US" smtClean="0"/>
              <a:t>4</a:t>
            </a:fld>
            <a:endParaRPr lang="en-US"/>
          </a:p>
        </p:txBody>
      </p:sp>
    </p:spTree>
    <p:extLst>
      <p:ext uri="{BB962C8B-B14F-4D97-AF65-F5344CB8AC3E}">
        <p14:creationId xmlns:p14="http://schemas.microsoft.com/office/powerpoint/2010/main" val="16240594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53151F-9D0A-40F3-A4DA-AA66382E881E}" type="slidenum">
              <a:rPr lang="en-US" smtClean="0"/>
              <a:t>5</a:t>
            </a:fld>
            <a:endParaRPr lang="en-US"/>
          </a:p>
        </p:txBody>
      </p:sp>
    </p:spTree>
    <p:extLst>
      <p:ext uri="{BB962C8B-B14F-4D97-AF65-F5344CB8AC3E}">
        <p14:creationId xmlns:p14="http://schemas.microsoft.com/office/powerpoint/2010/main" val="1882329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our study, we were focusing on bacterial and fungal communities in the surface environment or epiphytes, and in the tissue environment called endophytes. To identify what microbes in those environments, we used </a:t>
            </a:r>
            <a:r>
              <a:rPr lang="en-US" dirty="0" err="1"/>
              <a:t>pcr</a:t>
            </a:r>
            <a:r>
              <a:rPr lang="en-US" dirty="0"/>
              <a:t> technique to amplify certain regions on the DNA that specific to bacteria and fungi, and then through sequencing and bioinformatics, to figure out their identities.</a:t>
            </a:r>
          </a:p>
        </p:txBody>
      </p:sp>
      <p:sp>
        <p:nvSpPr>
          <p:cNvPr id="4" name="Slide Number Placeholder 3"/>
          <p:cNvSpPr>
            <a:spLocks noGrp="1"/>
          </p:cNvSpPr>
          <p:nvPr>
            <p:ph type="sldNum" sz="quarter" idx="5"/>
          </p:nvPr>
        </p:nvSpPr>
        <p:spPr/>
        <p:txBody>
          <a:bodyPr/>
          <a:lstStyle/>
          <a:p>
            <a:fld id="{8C53151F-9D0A-40F3-A4DA-AA66382E881E}" type="slidenum">
              <a:rPr lang="en-US" smtClean="0"/>
              <a:t>6</a:t>
            </a:fld>
            <a:endParaRPr lang="en-US"/>
          </a:p>
        </p:txBody>
      </p:sp>
    </p:spTree>
    <p:extLst>
      <p:ext uri="{BB962C8B-B14F-4D97-AF65-F5344CB8AC3E}">
        <p14:creationId xmlns:p14="http://schemas.microsoft.com/office/powerpoint/2010/main" val="22364831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applied 3 fungicides in this study, including banner </a:t>
            </a:r>
            <a:r>
              <a:rPr lang="en-US" dirty="0" err="1"/>
              <a:t>maxx</a:t>
            </a:r>
            <a:r>
              <a:rPr lang="en-US" dirty="0"/>
              <a:t>, a systemic fungicide, and </a:t>
            </a:r>
            <a:r>
              <a:rPr lang="en-US" dirty="0" err="1"/>
              <a:t>Daconil</a:t>
            </a:r>
            <a:r>
              <a:rPr lang="en-US" dirty="0"/>
              <a:t>, a contact fungicide, and Concert II, a combination of both. Sample collection started in May, and samples were collected at four different time points: before fungicide application, one day after the application, one week after the treatment, two week after the treatment. The study site look like this, with 4 blocks and one treatment and one plant in each block. Boxwood of the study is </a:t>
            </a:r>
            <a:r>
              <a:rPr lang="en-US" dirty="0" err="1"/>
              <a:t>semprevirens</a:t>
            </a:r>
            <a:r>
              <a:rPr lang="en-US" dirty="0"/>
              <a:t> Vardar Valley. 10 to 15 twigs away from the ground were collected.</a:t>
            </a:r>
          </a:p>
        </p:txBody>
      </p:sp>
      <p:sp>
        <p:nvSpPr>
          <p:cNvPr id="4" name="Slide Number Placeholder 3"/>
          <p:cNvSpPr>
            <a:spLocks noGrp="1"/>
          </p:cNvSpPr>
          <p:nvPr>
            <p:ph type="sldNum" sz="quarter" idx="5"/>
          </p:nvPr>
        </p:nvSpPr>
        <p:spPr/>
        <p:txBody>
          <a:bodyPr/>
          <a:lstStyle/>
          <a:p>
            <a:fld id="{8C53151F-9D0A-40F3-A4DA-AA66382E881E}" type="slidenum">
              <a:rPr lang="en-US" smtClean="0"/>
              <a:t>7</a:t>
            </a:fld>
            <a:endParaRPr lang="en-US"/>
          </a:p>
        </p:txBody>
      </p:sp>
    </p:spTree>
    <p:extLst>
      <p:ext uri="{BB962C8B-B14F-4D97-AF65-F5344CB8AC3E}">
        <p14:creationId xmlns:p14="http://schemas.microsoft.com/office/powerpoint/2010/main" val="17174692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Not going too detail about the bioinformatics, but we used NCBI bacteria complete genome as the database to identify bacteria and UNITE ITS fungal database to identify fungal member.</a:t>
            </a:r>
          </a:p>
        </p:txBody>
      </p:sp>
      <p:sp>
        <p:nvSpPr>
          <p:cNvPr id="4" name="Slide Number Placeholder 3"/>
          <p:cNvSpPr>
            <a:spLocks noGrp="1"/>
          </p:cNvSpPr>
          <p:nvPr>
            <p:ph type="sldNum" sz="quarter" idx="5"/>
          </p:nvPr>
        </p:nvSpPr>
        <p:spPr/>
        <p:txBody>
          <a:bodyPr/>
          <a:lstStyle/>
          <a:p>
            <a:fld id="{8C53151F-9D0A-40F3-A4DA-AA66382E881E}" type="slidenum">
              <a:rPr lang="en-US" smtClean="0"/>
              <a:t>8</a:t>
            </a:fld>
            <a:endParaRPr lang="en-US"/>
          </a:p>
        </p:txBody>
      </p:sp>
    </p:spTree>
    <p:extLst>
      <p:ext uri="{BB962C8B-B14F-4D97-AF65-F5344CB8AC3E}">
        <p14:creationId xmlns:p14="http://schemas.microsoft.com/office/powerpoint/2010/main" val="19509987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alpha diversity measures how many species are there and how they are distributed within the samples. In our results, we found that fungicide impacted the alpha diversity of the epiphyte fungal community significantly. But other communities were not impacted greatly by the fungicide.</a:t>
            </a:r>
          </a:p>
        </p:txBody>
      </p:sp>
      <p:sp>
        <p:nvSpPr>
          <p:cNvPr id="4" name="Slide Number Placeholder 3"/>
          <p:cNvSpPr>
            <a:spLocks noGrp="1"/>
          </p:cNvSpPr>
          <p:nvPr>
            <p:ph type="sldNum" sz="quarter" idx="5"/>
          </p:nvPr>
        </p:nvSpPr>
        <p:spPr/>
        <p:txBody>
          <a:bodyPr/>
          <a:lstStyle/>
          <a:p>
            <a:fld id="{8C53151F-9D0A-40F3-A4DA-AA66382E881E}" type="slidenum">
              <a:rPr lang="en-US" smtClean="0"/>
              <a:t>9</a:t>
            </a:fld>
            <a:endParaRPr lang="en-US"/>
          </a:p>
        </p:txBody>
      </p:sp>
    </p:spTree>
    <p:extLst>
      <p:ext uri="{BB962C8B-B14F-4D97-AF65-F5344CB8AC3E}">
        <p14:creationId xmlns:p14="http://schemas.microsoft.com/office/powerpoint/2010/main" val="8569829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Beta diversity measures how similar are the samples based on their abundance. Similarly, fungicide impacted epiphyte fungal community beta diversity greatly but not others. </a:t>
            </a:r>
          </a:p>
        </p:txBody>
      </p:sp>
      <p:sp>
        <p:nvSpPr>
          <p:cNvPr id="4" name="Slide Number Placeholder 3"/>
          <p:cNvSpPr>
            <a:spLocks noGrp="1"/>
          </p:cNvSpPr>
          <p:nvPr>
            <p:ph type="sldNum" sz="quarter" idx="5"/>
          </p:nvPr>
        </p:nvSpPr>
        <p:spPr/>
        <p:txBody>
          <a:bodyPr/>
          <a:lstStyle/>
          <a:p>
            <a:fld id="{8C53151F-9D0A-40F3-A4DA-AA66382E881E}" type="slidenum">
              <a:rPr lang="en-US" smtClean="0"/>
              <a:t>10</a:t>
            </a:fld>
            <a:endParaRPr lang="en-US"/>
          </a:p>
        </p:txBody>
      </p:sp>
    </p:spTree>
    <p:extLst>
      <p:ext uri="{BB962C8B-B14F-4D97-AF65-F5344CB8AC3E}">
        <p14:creationId xmlns:p14="http://schemas.microsoft.com/office/powerpoint/2010/main" val="40089953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C53151F-9D0A-40F3-A4DA-AA66382E881E}" type="slidenum">
              <a:rPr lang="en-US" smtClean="0"/>
              <a:t>11</a:t>
            </a:fld>
            <a:endParaRPr lang="en-US"/>
          </a:p>
        </p:txBody>
      </p:sp>
    </p:spTree>
    <p:extLst>
      <p:ext uri="{BB962C8B-B14F-4D97-AF65-F5344CB8AC3E}">
        <p14:creationId xmlns:p14="http://schemas.microsoft.com/office/powerpoint/2010/main" val="6202593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E75ED7-E469-4571-871D-07E306B6AB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5CC4253-D3FE-48D4-8213-EDC08ED8E32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F80C873-AFFD-4B6C-9794-D0638D15DD7B}"/>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37CF241D-BF5C-410B-8EAE-917848F4C0D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C5C928C-BCB8-4D5A-9D38-62FE997C8B32}"/>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29146711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1EBACD-E3B9-4538-8D21-2C3C3ADAA69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6439B8-2E06-4496-814C-CBC255BD0D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D7BC5F-113E-47BA-840F-E7C4EC0057C5}"/>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3925A859-A414-4EC1-9330-1CAFFD95FD5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3559180-30A7-4DC4-9EAE-0EA1FFA52168}"/>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5642245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636B49B-BF0A-4B52-972B-6DC741A9A3E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3D7C543-40E2-4D01-B676-96D630FC806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2990F66-A8E6-4740-A88C-8E4AB70FD1D6}"/>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EE5B8107-AE78-4F16-93E6-DF0B2C7818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879E4-C31B-4BD1-9237-2F1954D2C58E}"/>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9993841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A86BED-A34D-4B67-96AA-05E82B3E36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98AF520-37E5-496F-954E-B89FA9C596E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82F208-E7D0-4177-8259-26A75421181A}"/>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66012581-4BDA-439F-91E4-016A480F15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F6359B-459C-497D-A421-91BA5BC46B65}"/>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286005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BA24DE-7637-4034-8BB5-91289D2879E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5C814AC5-611E-42D3-AC51-6ECA0B3900E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8A3A570-5CFF-4731-9DA0-44D97073D3F8}"/>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D9FF103D-334D-4BED-880E-3560ACBA8AD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5B0AB4-C98E-44EB-956C-5B5D8099D282}"/>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12553755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046B8-1A3F-4F85-88AE-2604217BAC6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797763E-FEF9-4A00-B4EC-C6FF25C0AA2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0A34399-23EB-4DB9-B761-DC488D2E54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919CD182-8F82-49F0-AB3B-54B7976A0C1E}"/>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6" name="Footer Placeholder 5">
            <a:extLst>
              <a:ext uri="{FF2B5EF4-FFF2-40B4-BE49-F238E27FC236}">
                <a16:creationId xmlns:a16="http://schemas.microsoft.com/office/drawing/2014/main" id="{0C78CACD-0944-49AB-8501-7CCBDCC81FC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49BBFC5-3D2A-4308-ABF0-1CA58830E780}"/>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3040427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8BA003-A347-424C-900C-9BDAFEE90F2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0A58EAB0-8B36-4A0B-8F08-B863FAD58C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7B0DAC5-51C6-42F1-9809-C7E16003B49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12FB7BC-3251-4F48-AC95-7121DC5BC31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E0C23A3-D48E-44AA-9D2B-EBD32DE9A9F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A5D95B-5826-45AD-A912-0BE9E7514965}"/>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8" name="Footer Placeholder 7">
            <a:extLst>
              <a:ext uri="{FF2B5EF4-FFF2-40B4-BE49-F238E27FC236}">
                <a16:creationId xmlns:a16="http://schemas.microsoft.com/office/drawing/2014/main" id="{AD160E2F-DDDE-4D97-B011-1F37E87AFD2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C801C4B-15EF-424B-B693-2D2F8B391A58}"/>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3942573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7F4113-D28F-485F-B499-DDF447EF9B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344198-AD9F-4FD7-9BEE-50CD3514C7E3}"/>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4" name="Footer Placeholder 3">
            <a:extLst>
              <a:ext uri="{FF2B5EF4-FFF2-40B4-BE49-F238E27FC236}">
                <a16:creationId xmlns:a16="http://schemas.microsoft.com/office/drawing/2014/main" id="{B7360DC8-4982-4C40-ACEE-15632AAA4AB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5E8EFB4-75B8-4830-8D0C-6AE2CED3E726}"/>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32591651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C7499FE-FA99-4277-A16E-FAAD35655717}"/>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3" name="Footer Placeholder 2">
            <a:extLst>
              <a:ext uri="{FF2B5EF4-FFF2-40B4-BE49-F238E27FC236}">
                <a16:creationId xmlns:a16="http://schemas.microsoft.com/office/drawing/2014/main" id="{E2125AE7-0FB2-4483-BFF5-1499EA27FB1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728FD96-1631-40E6-ADED-E6694B0DC7C5}"/>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3452475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41359F-570E-4AA1-BA12-DCE9ABD564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EA2B1F-C05B-46EE-892F-7F5B2E806D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B351378-AF50-4873-B57A-6DA7A6F35C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504FF6F-6A1F-41F6-9129-D35308883628}"/>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6" name="Footer Placeholder 5">
            <a:extLst>
              <a:ext uri="{FF2B5EF4-FFF2-40B4-BE49-F238E27FC236}">
                <a16:creationId xmlns:a16="http://schemas.microsoft.com/office/drawing/2014/main" id="{C7937C91-6017-47BD-A419-3A52B9C498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426837-82B8-42D6-A1ED-5F1CECF31C36}"/>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1424941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C2AA3-F263-4276-B1FC-D04DA52A52E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0946AE0-53C5-4342-BB23-CE56CB7D908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7A8A0AB0-BF52-499B-A394-343BEE29F38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A02CA6D-D391-470C-A91D-C09B1094C6CA}"/>
              </a:ext>
            </a:extLst>
          </p:cNvPr>
          <p:cNvSpPr>
            <a:spLocks noGrp="1"/>
          </p:cNvSpPr>
          <p:nvPr>
            <p:ph type="dt" sz="half" idx="10"/>
          </p:nvPr>
        </p:nvSpPr>
        <p:spPr/>
        <p:txBody>
          <a:bodyPr/>
          <a:lstStyle/>
          <a:p>
            <a:fld id="{26E4411F-1946-4C23-B8F1-0C44EC5A74F1}" type="datetimeFigureOut">
              <a:rPr lang="en-US" smtClean="0"/>
              <a:t>11/17/2021</a:t>
            </a:fld>
            <a:endParaRPr lang="en-US"/>
          </a:p>
        </p:txBody>
      </p:sp>
      <p:sp>
        <p:nvSpPr>
          <p:cNvPr id="6" name="Footer Placeholder 5">
            <a:extLst>
              <a:ext uri="{FF2B5EF4-FFF2-40B4-BE49-F238E27FC236}">
                <a16:creationId xmlns:a16="http://schemas.microsoft.com/office/drawing/2014/main" id="{3F22388D-A97B-481D-8D98-EC5A1D20B8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16E3993-D7C6-40A8-9B44-265AA2A8217B}"/>
              </a:ext>
            </a:extLst>
          </p:cNvPr>
          <p:cNvSpPr>
            <a:spLocks noGrp="1"/>
          </p:cNvSpPr>
          <p:nvPr>
            <p:ph type="sldNum" sz="quarter" idx="12"/>
          </p:nvPr>
        </p:nvSpPr>
        <p:spPr/>
        <p:txBody>
          <a:bodyPr/>
          <a:lstStyle/>
          <a:p>
            <a:fld id="{4D26892B-C371-4AD2-8A21-AECA97ADCC66}" type="slidenum">
              <a:rPr lang="en-US" smtClean="0"/>
              <a:t>‹#›</a:t>
            </a:fld>
            <a:endParaRPr lang="en-US"/>
          </a:p>
        </p:txBody>
      </p:sp>
    </p:spTree>
    <p:extLst>
      <p:ext uri="{BB962C8B-B14F-4D97-AF65-F5344CB8AC3E}">
        <p14:creationId xmlns:p14="http://schemas.microsoft.com/office/powerpoint/2010/main" val="40959916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C49DC9D-68B5-452E-9A54-0A3D6E1F359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E7AB787-29A1-4D2B-BF7D-9EC3EA13BC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6AA6C24-834A-46C4-925A-0DE403DF44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6E4411F-1946-4C23-B8F1-0C44EC5A74F1}" type="datetimeFigureOut">
              <a:rPr lang="en-US" smtClean="0"/>
              <a:t>11/17/2021</a:t>
            </a:fld>
            <a:endParaRPr lang="en-US"/>
          </a:p>
        </p:txBody>
      </p:sp>
      <p:sp>
        <p:nvSpPr>
          <p:cNvPr id="5" name="Footer Placeholder 4">
            <a:extLst>
              <a:ext uri="{FF2B5EF4-FFF2-40B4-BE49-F238E27FC236}">
                <a16:creationId xmlns:a16="http://schemas.microsoft.com/office/drawing/2014/main" id="{E74F9857-602E-48F9-96B9-13F97BE9E8C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5703AD7-3A5A-431C-8E2F-F6220403901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D26892B-C371-4AD2-8A21-AECA97ADCC66}" type="slidenum">
              <a:rPr lang="en-US" smtClean="0"/>
              <a:t>‹#›</a:t>
            </a:fld>
            <a:endParaRPr lang="en-US"/>
          </a:p>
        </p:txBody>
      </p:sp>
    </p:spTree>
    <p:extLst>
      <p:ext uri="{BB962C8B-B14F-4D97-AF65-F5344CB8AC3E}">
        <p14:creationId xmlns:p14="http://schemas.microsoft.com/office/powerpoint/2010/main" val="5749178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doi.org/10.3390/plants10112244" TargetMode="External"/><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FA89C99D-9247-46DA-9990-02181F6D121E}"/>
              </a:ext>
            </a:extLst>
          </p:cNvPr>
          <p:cNvPicPr>
            <a:picLocks noGrp="1" noChangeAspect="1"/>
          </p:cNvPicPr>
          <p:nvPr>
            <p:ph idx="4294967295"/>
          </p:nvPr>
        </p:nvPicPr>
        <p:blipFill>
          <a:blip r:embed="rId2">
            <a:extLst>
              <a:ext uri="{28A0092B-C50C-407E-A947-70E740481C1C}">
                <a14:useLocalDpi xmlns:a14="http://schemas.microsoft.com/office/drawing/2010/main" val="0"/>
              </a:ext>
            </a:extLst>
          </a:blip>
          <a:stretch>
            <a:fillRect/>
          </a:stretch>
        </p:blipFill>
        <p:spPr>
          <a:xfrm>
            <a:off x="1642776" y="377946"/>
            <a:ext cx="9094018" cy="5303837"/>
          </a:xfrm>
        </p:spPr>
      </p:pic>
      <p:sp>
        <p:nvSpPr>
          <p:cNvPr id="6" name="Rectangle 5">
            <a:extLst>
              <a:ext uri="{FF2B5EF4-FFF2-40B4-BE49-F238E27FC236}">
                <a16:creationId xmlns:a16="http://schemas.microsoft.com/office/drawing/2014/main" id="{11D9EF02-9B30-4C68-8C6C-F387F4120AF5}"/>
              </a:ext>
            </a:extLst>
          </p:cNvPr>
          <p:cNvSpPr/>
          <p:nvPr/>
        </p:nvSpPr>
        <p:spPr>
          <a:xfrm>
            <a:off x="2735771" y="6013157"/>
            <a:ext cx="6908027" cy="372011"/>
          </a:xfrm>
          <a:prstGeom prst="rect">
            <a:avLst/>
          </a:prstGeom>
          <a:solidFill>
            <a:schemeClr val="accent6">
              <a:lumMod val="20000"/>
              <a:lumOff val="80000"/>
            </a:schemeClr>
          </a:solidFill>
        </p:spPr>
        <p:txBody>
          <a:bodyPr wrap="square">
            <a:spAutoFit/>
          </a:bodyPr>
          <a:lstStyle/>
          <a:p>
            <a:r>
              <a:rPr lang="fr-FR" i="1" dirty="0">
                <a:solidFill>
                  <a:srgbClr val="222222"/>
                </a:solidFill>
                <a:latin typeface="Arial" panose="020B0604020202020204" pitchFamily="34" charset="0"/>
              </a:rPr>
              <a:t>Plants</a:t>
            </a:r>
            <a:r>
              <a:rPr lang="fr-FR" dirty="0">
                <a:solidFill>
                  <a:srgbClr val="222222"/>
                </a:solidFill>
                <a:latin typeface="Arial" panose="020B0604020202020204" pitchFamily="34" charset="0"/>
              </a:rPr>
              <a:t> 2021, </a:t>
            </a:r>
            <a:r>
              <a:rPr lang="fr-FR" i="1" dirty="0">
                <a:solidFill>
                  <a:srgbClr val="222222"/>
                </a:solidFill>
                <a:latin typeface="Arial" panose="020B0604020202020204" pitchFamily="34" charset="0"/>
              </a:rPr>
              <a:t>10</a:t>
            </a:r>
            <a:r>
              <a:rPr lang="fr-FR" dirty="0">
                <a:solidFill>
                  <a:srgbClr val="222222"/>
                </a:solidFill>
                <a:latin typeface="Arial" panose="020B0604020202020204" pitchFamily="34" charset="0"/>
              </a:rPr>
              <a:t>(11), 2244; </a:t>
            </a:r>
            <a:r>
              <a:rPr lang="fr-FR" u="sng" dirty="0">
                <a:solidFill>
                  <a:srgbClr val="0000CC"/>
                </a:solidFill>
                <a:latin typeface="Arial" panose="020B0604020202020204" pitchFamily="34" charset="0"/>
                <a:hlinkClick r:id="rId3">
                  <a:extLst>
                    <a:ext uri="{A12FA001-AC4F-418D-AE19-62706E023703}">
                      <ahyp:hlinkClr xmlns:ahyp="http://schemas.microsoft.com/office/drawing/2018/hyperlinkcolor" val="tx"/>
                    </a:ext>
                  </a:extLst>
                </a:hlinkClick>
              </a:rPr>
              <a:t>https://doi.org/10.3390/plants10112244</a:t>
            </a:r>
            <a:endParaRPr lang="en-US" dirty="0">
              <a:solidFill>
                <a:srgbClr val="0000CC"/>
              </a:solidFill>
            </a:endParaRPr>
          </a:p>
        </p:txBody>
      </p:sp>
    </p:spTree>
    <p:extLst>
      <p:ext uri="{BB962C8B-B14F-4D97-AF65-F5344CB8AC3E}">
        <p14:creationId xmlns:p14="http://schemas.microsoft.com/office/powerpoint/2010/main" val="49322863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EA7FBDC-DC32-4831-9D94-5F79777B8EB3}"/>
              </a:ext>
            </a:extLst>
          </p:cNvPr>
          <p:cNvSpPr txBox="1">
            <a:spLocks/>
          </p:cNvSpPr>
          <p:nvPr/>
        </p:nvSpPr>
        <p:spPr>
          <a:xfrm>
            <a:off x="263394" y="0"/>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beta-diversity</a:t>
            </a:r>
          </a:p>
        </p:txBody>
      </p:sp>
      <p:graphicFrame>
        <p:nvGraphicFramePr>
          <p:cNvPr id="5" name="Table 7">
            <a:extLst>
              <a:ext uri="{FF2B5EF4-FFF2-40B4-BE49-F238E27FC236}">
                <a16:creationId xmlns:a16="http://schemas.microsoft.com/office/drawing/2014/main" id="{D699A37C-0081-474B-B658-7D8C377FDDE8}"/>
              </a:ext>
            </a:extLst>
          </p:cNvPr>
          <p:cNvGraphicFramePr>
            <a:graphicFrameLocks noGrp="1"/>
          </p:cNvGraphicFramePr>
          <p:nvPr>
            <p:extLst>
              <p:ext uri="{D42A27DB-BD31-4B8C-83A1-F6EECF244321}">
                <p14:modId xmlns:p14="http://schemas.microsoft.com/office/powerpoint/2010/main" val="2330640471"/>
              </p:ext>
            </p:extLst>
          </p:nvPr>
        </p:nvGraphicFramePr>
        <p:xfrm>
          <a:off x="619224" y="4386710"/>
          <a:ext cx="10953552" cy="1849120"/>
        </p:xfrm>
        <a:graphic>
          <a:graphicData uri="http://schemas.openxmlformats.org/drawingml/2006/table">
            <a:tbl>
              <a:tblPr firstRow="1" bandRow="1">
                <a:tableStyleId>{9D7B26C5-4107-4FEC-AEDC-1716B250A1EF}</a:tableStyleId>
              </a:tblPr>
              <a:tblGrid>
                <a:gridCol w="2738388">
                  <a:extLst>
                    <a:ext uri="{9D8B030D-6E8A-4147-A177-3AD203B41FA5}">
                      <a16:colId xmlns:a16="http://schemas.microsoft.com/office/drawing/2014/main" val="2593947209"/>
                    </a:ext>
                  </a:extLst>
                </a:gridCol>
                <a:gridCol w="2738388">
                  <a:extLst>
                    <a:ext uri="{9D8B030D-6E8A-4147-A177-3AD203B41FA5}">
                      <a16:colId xmlns:a16="http://schemas.microsoft.com/office/drawing/2014/main" val="3589779636"/>
                    </a:ext>
                  </a:extLst>
                </a:gridCol>
                <a:gridCol w="2738388">
                  <a:extLst>
                    <a:ext uri="{9D8B030D-6E8A-4147-A177-3AD203B41FA5}">
                      <a16:colId xmlns:a16="http://schemas.microsoft.com/office/drawing/2014/main" val="3475767305"/>
                    </a:ext>
                  </a:extLst>
                </a:gridCol>
                <a:gridCol w="2738388">
                  <a:extLst>
                    <a:ext uri="{9D8B030D-6E8A-4147-A177-3AD203B41FA5}">
                      <a16:colId xmlns:a16="http://schemas.microsoft.com/office/drawing/2014/main" val="2494677348"/>
                    </a:ext>
                  </a:extLst>
                </a:gridCol>
              </a:tblGrid>
              <a:tr h="363717">
                <a:tc>
                  <a:txBody>
                    <a:bodyPr/>
                    <a:lstStyle/>
                    <a:p>
                      <a:endParaRPr lang="en-US" dirty="0"/>
                    </a:p>
                  </a:txBody>
                  <a:tcPr/>
                </a:tc>
                <a:tc>
                  <a:txBody>
                    <a:bodyPr/>
                    <a:lstStyle/>
                    <a:p>
                      <a:r>
                        <a:rPr lang="en-US" dirty="0"/>
                        <a:t>Var. explained by fungicide</a:t>
                      </a:r>
                    </a:p>
                  </a:txBody>
                  <a:tcPr/>
                </a:tc>
                <a:tc>
                  <a:txBody>
                    <a:bodyPr/>
                    <a:lstStyle/>
                    <a:p>
                      <a:r>
                        <a:rPr lang="en-US" dirty="0"/>
                        <a:t>R</a:t>
                      </a:r>
                      <a:r>
                        <a:rPr lang="en-US" baseline="30000" dirty="0"/>
                        <a:t>2</a:t>
                      </a:r>
                    </a:p>
                  </a:txBody>
                  <a:tcPr/>
                </a:tc>
                <a:tc>
                  <a:txBody>
                    <a:bodyPr/>
                    <a:lstStyle/>
                    <a:p>
                      <a:r>
                        <a:rPr lang="en-US" dirty="0" err="1"/>
                        <a:t>Pr</a:t>
                      </a:r>
                      <a:r>
                        <a:rPr lang="en-US" dirty="0"/>
                        <a:t> (&gt;F)</a:t>
                      </a:r>
                    </a:p>
                  </a:txBody>
                  <a:tcPr/>
                </a:tc>
                <a:extLst>
                  <a:ext uri="{0D108BD9-81ED-4DB2-BD59-A6C34878D82A}">
                    <a16:rowId xmlns:a16="http://schemas.microsoft.com/office/drawing/2014/main" val="325642566"/>
                  </a:ext>
                </a:extLst>
              </a:tr>
              <a:tr h="370840">
                <a:tc rowSpan="2">
                  <a:txBody>
                    <a:bodyPr/>
                    <a:lstStyle/>
                    <a:p>
                      <a:r>
                        <a:rPr lang="en-US" dirty="0"/>
                        <a:t>Epiphyte</a:t>
                      </a:r>
                    </a:p>
                  </a:txBody>
                  <a:tcPr/>
                </a:tc>
                <a:tc>
                  <a:txBody>
                    <a:bodyPr/>
                    <a:lstStyle/>
                    <a:p>
                      <a:r>
                        <a:rPr lang="en-US" dirty="0"/>
                        <a:t>Bacterial Comm.</a:t>
                      </a:r>
                    </a:p>
                  </a:txBody>
                  <a:tcPr/>
                </a:tc>
                <a:tc>
                  <a:txBody>
                    <a:bodyPr/>
                    <a:lstStyle/>
                    <a:p>
                      <a:r>
                        <a:rPr lang="en-US" dirty="0"/>
                        <a:t>0.099</a:t>
                      </a:r>
                    </a:p>
                  </a:txBody>
                  <a:tcPr/>
                </a:tc>
                <a:tc>
                  <a:txBody>
                    <a:bodyPr/>
                    <a:lstStyle/>
                    <a:p>
                      <a:r>
                        <a:rPr lang="en-US" dirty="0"/>
                        <a:t>0.4223</a:t>
                      </a:r>
                    </a:p>
                  </a:txBody>
                  <a:tcPr/>
                </a:tc>
                <a:extLst>
                  <a:ext uri="{0D108BD9-81ED-4DB2-BD59-A6C34878D82A}">
                    <a16:rowId xmlns:a16="http://schemas.microsoft.com/office/drawing/2014/main" val="3266228457"/>
                  </a:ext>
                </a:extLst>
              </a:tr>
              <a:tr h="370840">
                <a:tc vMerge="1">
                  <a:txBody>
                    <a:bodyPr/>
                    <a:lstStyle/>
                    <a:p>
                      <a:endParaRPr lang="en-US" dirty="0"/>
                    </a:p>
                  </a:txBody>
                  <a:tcPr/>
                </a:tc>
                <a:tc>
                  <a:txBody>
                    <a:bodyPr/>
                    <a:lstStyle/>
                    <a:p>
                      <a:r>
                        <a:rPr lang="en-US" dirty="0"/>
                        <a:t>Fungal Comm.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0.327</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0.0019 **</a:t>
                      </a:r>
                    </a:p>
                  </a:txBody>
                  <a:tcPr/>
                </a:tc>
                <a:extLst>
                  <a:ext uri="{0D108BD9-81ED-4DB2-BD59-A6C34878D82A}">
                    <a16:rowId xmlns:a16="http://schemas.microsoft.com/office/drawing/2014/main" val="1825094066"/>
                  </a:ext>
                </a:extLst>
              </a:tr>
              <a:tr h="370840">
                <a:tc rowSpan="2">
                  <a:txBody>
                    <a:bodyPr/>
                    <a:lstStyle/>
                    <a:p>
                      <a:r>
                        <a:rPr lang="en-US" dirty="0"/>
                        <a:t>Endophyte</a:t>
                      </a:r>
                    </a:p>
                  </a:txBody>
                  <a:tcPr/>
                </a:tc>
                <a:tc>
                  <a:txBody>
                    <a:bodyPr/>
                    <a:lstStyle/>
                    <a:p>
                      <a:r>
                        <a:rPr lang="en-US" dirty="0"/>
                        <a:t>Bacterial Comm.</a:t>
                      </a:r>
                    </a:p>
                  </a:txBody>
                  <a:tcPr/>
                </a:tc>
                <a:tc>
                  <a:txBody>
                    <a:bodyPr/>
                    <a:lstStyle/>
                    <a:p>
                      <a:r>
                        <a:rPr lang="en-US" dirty="0"/>
                        <a:t>0.108</a:t>
                      </a:r>
                    </a:p>
                  </a:txBody>
                  <a:tcPr/>
                </a:tc>
                <a:tc>
                  <a:txBody>
                    <a:bodyPr/>
                    <a:lstStyle/>
                    <a:p>
                      <a:r>
                        <a:rPr lang="en-US" dirty="0"/>
                        <a:t>0.8039</a:t>
                      </a:r>
                    </a:p>
                  </a:txBody>
                  <a:tcPr/>
                </a:tc>
                <a:extLst>
                  <a:ext uri="{0D108BD9-81ED-4DB2-BD59-A6C34878D82A}">
                    <a16:rowId xmlns:a16="http://schemas.microsoft.com/office/drawing/2014/main" val="898111229"/>
                  </a:ext>
                </a:extLst>
              </a:tr>
              <a:tr h="370840">
                <a:tc vMerge="1">
                  <a:txBody>
                    <a:bodyPr/>
                    <a:lstStyle/>
                    <a:p>
                      <a:endParaRPr lang="en-US" dirty="0"/>
                    </a:p>
                  </a:txBody>
                  <a:tcPr/>
                </a:tc>
                <a:tc>
                  <a:txBody>
                    <a:bodyPr/>
                    <a:lstStyle/>
                    <a:p>
                      <a:r>
                        <a:rPr lang="en-US" dirty="0"/>
                        <a:t>Fungal Comm.</a:t>
                      </a:r>
                    </a:p>
                  </a:txBody>
                  <a:tcPr/>
                </a:tc>
                <a:tc>
                  <a:txBody>
                    <a:bodyPr/>
                    <a:lstStyle/>
                    <a:p>
                      <a:r>
                        <a:rPr lang="en-US" dirty="0"/>
                        <a:t>0.123</a:t>
                      </a:r>
                    </a:p>
                  </a:txBody>
                  <a:tcPr/>
                </a:tc>
                <a:tc>
                  <a:txBody>
                    <a:bodyPr/>
                    <a:lstStyle/>
                    <a:p>
                      <a:r>
                        <a:rPr lang="en-US" dirty="0"/>
                        <a:t>0.4599</a:t>
                      </a:r>
                    </a:p>
                  </a:txBody>
                  <a:tcPr/>
                </a:tc>
                <a:extLst>
                  <a:ext uri="{0D108BD9-81ED-4DB2-BD59-A6C34878D82A}">
                    <a16:rowId xmlns:a16="http://schemas.microsoft.com/office/drawing/2014/main" val="3061439235"/>
                  </a:ext>
                </a:extLst>
              </a:tr>
            </a:tbl>
          </a:graphicData>
        </a:graphic>
      </p:graphicFrame>
      <p:pic>
        <p:nvPicPr>
          <p:cNvPr id="7" name="Picture 6" descr="Chart, scatter chart&#10;&#10;Description automatically generated">
            <a:extLst>
              <a:ext uri="{FF2B5EF4-FFF2-40B4-BE49-F238E27FC236}">
                <a16:creationId xmlns:a16="http://schemas.microsoft.com/office/drawing/2014/main" id="{38C050D5-6087-4BE8-A6DC-8F235B745FC9}"/>
              </a:ext>
            </a:extLst>
          </p:cNvPr>
          <p:cNvPicPr>
            <a:picLocks noChangeAspect="1"/>
          </p:cNvPicPr>
          <p:nvPr/>
        </p:nvPicPr>
        <p:blipFill rotWithShape="1">
          <a:blip r:embed="rId3">
            <a:extLst>
              <a:ext uri="{28A0092B-C50C-407E-A947-70E740481C1C}">
                <a14:useLocalDpi xmlns:a14="http://schemas.microsoft.com/office/drawing/2010/main" val="0"/>
              </a:ext>
            </a:extLst>
          </a:blip>
          <a:srcRect l="50000" b="52281"/>
          <a:stretch/>
        </p:blipFill>
        <p:spPr>
          <a:xfrm>
            <a:off x="6096000" y="271725"/>
            <a:ext cx="4627664" cy="3564178"/>
          </a:xfrm>
          <a:prstGeom prst="rect">
            <a:avLst/>
          </a:prstGeom>
        </p:spPr>
      </p:pic>
      <p:pic>
        <p:nvPicPr>
          <p:cNvPr id="9" name="Picture 8" descr="Chart, scatter chart&#10;&#10;Description automatically generated">
            <a:extLst>
              <a:ext uri="{FF2B5EF4-FFF2-40B4-BE49-F238E27FC236}">
                <a16:creationId xmlns:a16="http://schemas.microsoft.com/office/drawing/2014/main" id="{258F590D-040E-43A0-B2C5-338EA0D356B3}"/>
              </a:ext>
            </a:extLst>
          </p:cNvPr>
          <p:cNvPicPr>
            <a:picLocks noChangeAspect="1"/>
          </p:cNvPicPr>
          <p:nvPr/>
        </p:nvPicPr>
        <p:blipFill rotWithShape="1">
          <a:blip r:embed="rId3">
            <a:extLst>
              <a:ext uri="{28A0092B-C50C-407E-A947-70E740481C1C}">
                <a14:useLocalDpi xmlns:a14="http://schemas.microsoft.com/office/drawing/2010/main" val="0"/>
              </a:ext>
            </a:extLst>
          </a:blip>
          <a:srcRect t="95539"/>
          <a:stretch/>
        </p:blipFill>
        <p:spPr>
          <a:xfrm>
            <a:off x="4160761" y="3876748"/>
            <a:ext cx="8498141" cy="305959"/>
          </a:xfrm>
          <a:prstGeom prst="rect">
            <a:avLst/>
          </a:prstGeom>
        </p:spPr>
      </p:pic>
      <p:sp>
        <p:nvSpPr>
          <p:cNvPr id="10" name="TextBox 9">
            <a:extLst>
              <a:ext uri="{FF2B5EF4-FFF2-40B4-BE49-F238E27FC236}">
                <a16:creationId xmlns:a16="http://schemas.microsoft.com/office/drawing/2014/main" id="{EC2DC67A-3338-46C8-B394-8142901C1F7F}"/>
              </a:ext>
            </a:extLst>
          </p:cNvPr>
          <p:cNvSpPr txBox="1"/>
          <p:nvPr/>
        </p:nvSpPr>
        <p:spPr>
          <a:xfrm>
            <a:off x="619224" y="6255167"/>
            <a:ext cx="5598696" cy="369332"/>
          </a:xfrm>
          <a:prstGeom prst="rect">
            <a:avLst/>
          </a:prstGeom>
          <a:noFill/>
        </p:spPr>
        <p:txBody>
          <a:bodyPr wrap="square" rtlCol="0">
            <a:spAutoFit/>
          </a:bodyPr>
          <a:lstStyle/>
          <a:p>
            <a:r>
              <a:rPr lang="en-US" dirty="0"/>
              <a:t>PERMANOVA 10000 permutations, significant level = 5%</a:t>
            </a:r>
          </a:p>
        </p:txBody>
      </p:sp>
      <p:sp>
        <p:nvSpPr>
          <p:cNvPr id="2" name="Oval 1">
            <a:extLst>
              <a:ext uri="{FF2B5EF4-FFF2-40B4-BE49-F238E27FC236}">
                <a16:creationId xmlns:a16="http://schemas.microsoft.com/office/drawing/2014/main" id="{19C04840-3943-4C88-9767-02962755CFF0}"/>
              </a:ext>
            </a:extLst>
          </p:cNvPr>
          <p:cNvSpPr/>
          <p:nvPr/>
        </p:nvSpPr>
        <p:spPr>
          <a:xfrm>
            <a:off x="2729948" y="5102087"/>
            <a:ext cx="7527235" cy="37106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845090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2C212D-481C-4F19-9B22-3B8C2B6BAA88}"/>
              </a:ext>
            </a:extLst>
          </p:cNvPr>
          <p:cNvSpPr>
            <a:spLocks noGrp="1"/>
          </p:cNvSpPr>
          <p:nvPr>
            <p:ph type="title"/>
          </p:nvPr>
        </p:nvSpPr>
        <p:spPr>
          <a:xfrm>
            <a:off x="98930" y="33640"/>
            <a:ext cx="10515600" cy="1325563"/>
          </a:xfrm>
        </p:spPr>
        <p:txBody>
          <a:bodyPr>
            <a:normAutofit/>
          </a:bodyPr>
          <a:lstStyle/>
          <a:p>
            <a:r>
              <a:rPr lang="en-US" sz="4000" b="1" u="sng" dirty="0"/>
              <a:t>Most abundant</a:t>
            </a:r>
            <a:r>
              <a:rPr lang="en-US" sz="4000" u="sng" dirty="0"/>
              <a:t>	</a:t>
            </a:r>
            <a:br>
              <a:rPr lang="en-US" sz="4000" u="sng" dirty="0"/>
            </a:br>
            <a:r>
              <a:rPr lang="en-US" sz="4000" dirty="0"/>
              <a:t>	  Bacteria</a:t>
            </a:r>
          </a:p>
        </p:txBody>
      </p:sp>
      <p:pic>
        <p:nvPicPr>
          <p:cNvPr id="7" name="Picture 6" descr="Chart, bar chart&#10;&#10;Description automatically generated">
            <a:extLst>
              <a:ext uri="{FF2B5EF4-FFF2-40B4-BE49-F238E27FC236}">
                <a16:creationId xmlns:a16="http://schemas.microsoft.com/office/drawing/2014/main" id="{9FC05677-78D1-4500-9FD6-6C6A5E1C03A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81374" y="113837"/>
            <a:ext cx="8211696" cy="6630325"/>
          </a:xfrm>
          <a:prstGeom prst="rect">
            <a:avLst/>
          </a:prstGeom>
        </p:spPr>
      </p:pic>
      <p:sp>
        <p:nvSpPr>
          <p:cNvPr id="3" name="TextBox 2">
            <a:extLst>
              <a:ext uri="{FF2B5EF4-FFF2-40B4-BE49-F238E27FC236}">
                <a16:creationId xmlns:a16="http://schemas.microsoft.com/office/drawing/2014/main" id="{81592517-176C-4A3F-8C93-7FD4143D3F9B}"/>
              </a:ext>
            </a:extLst>
          </p:cNvPr>
          <p:cNvSpPr txBox="1"/>
          <p:nvPr/>
        </p:nvSpPr>
        <p:spPr>
          <a:xfrm>
            <a:off x="278295" y="1359203"/>
            <a:ext cx="2928731" cy="5632311"/>
          </a:xfrm>
          <a:prstGeom prst="rect">
            <a:avLst/>
          </a:prstGeom>
          <a:noFill/>
        </p:spPr>
        <p:txBody>
          <a:bodyPr wrap="square" rtlCol="0">
            <a:spAutoFit/>
          </a:bodyPr>
          <a:lstStyle/>
          <a:p>
            <a:pPr marL="285750" indent="-285750">
              <a:buFont typeface="Arial" panose="020B0604020202020204" pitchFamily="34" charset="0"/>
              <a:buChar char="•"/>
            </a:pPr>
            <a:r>
              <a:rPr lang="en-US" dirty="0"/>
              <a:t>Top abundant genera differed between the two environments</a:t>
            </a:r>
          </a:p>
          <a:p>
            <a:pPr marL="742950" lvl="1" indent="-285750">
              <a:buFont typeface="Arial" panose="020B0604020202020204" pitchFamily="34" charset="0"/>
              <a:buChar char="•"/>
            </a:pPr>
            <a:r>
              <a:rPr lang="en-US" i="1" dirty="0"/>
              <a:t>Staphylococcus</a:t>
            </a:r>
            <a:r>
              <a:rPr lang="en-US" dirty="0"/>
              <a:t> (epi)</a:t>
            </a:r>
          </a:p>
          <a:p>
            <a:pPr marL="742950" lvl="1" indent="-285750">
              <a:buFont typeface="Arial" panose="020B0604020202020204" pitchFamily="34" charset="0"/>
              <a:buChar char="•"/>
            </a:pPr>
            <a:r>
              <a:rPr lang="en-US" i="1" dirty="0"/>
              <a:t>Clostridium</a:t>
            </a:r>
            <a:r>
              <a:rPr lang="en-US" dirty="0"/>
              <a:t> (endo)</a:t>
            </a:r>
          </a:p>
          <a:p>
            <a:pPr marL="742950" lvl="1" indent="-285750">
              <a:buFont typeface="Arial" panose="020B0604020202020204" pitchFamily="34" charset="0"/>
              <a:buChar char="•"/>
            </a:pPr>
            <a:r>
              <a:rPr lang="en-US" i="1" dirty="0" err="1"/>
              <a:t>Brevundimonas</a:t>
            </a:r>
            <a:r>
              <a:rPr lang="en-US" dirty="0"/>
              <a:t> (endo)</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err="1"/>
              <a:t>Pantoea</a:t>
            </a:r>
            <a:r>
              <a:rPr lang="en-US" dirty="0"/>
              <a:t> (epi) more responded to fungicide very quick but decreased after 1 week</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Clostridium (endo) reacted differently to the fungicides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1669592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2B29755-0117-4D05-87DB-A735F88A501A}"/>
              </a:ext>
            </a:extLst>
          </p:cNvPr>
          <p:cNvSpPr>
            <a:spLocks noGrp="1"/>
          </p:cNvSpPr>
          <p:nvPr>
            <p:ph type="title"/>
          </p:nvPr>
        </p:nvSpPr>
        <p:spPr>
          <a:xfrm>
            <a:off x="147056" y="113837"/>
            <a:ext cx="10515600" cy="1325563"/>
          </a:xfrm>
        </p:spPr>
        <p:txBody>
          <a:bodyPr/>
          <a:lstStyle/>
          <a:p>
            <a:r>
              <a:rPr lang="en-US" b="1" u="sng" dirty="0"/>
              <a:t>Most abundant</a:t>
            </a:r>
            <a:r>
              <a:rPr lang="en-US" u="sng" dirty="0"/>
              <a:t>	</a:t>
            </a:r>
            <a:br>
              <a:rPr lang="en-US" u="sng" dirty="0"/>
            </a:br>
            <a:r>
              <a:rPr lang="en-US" dirty="0"/>
              <a:t>		Fungi</a:t>
            </a:r>
            <a:endParaRPr lang="en-US" u="sng" dirty="0"/>
          </a:p>
        </p:txBody>
      </p:sp>
      <p:pic>
        <p:nvPicPr>
          <p:cNvPr id="10" name="Picture 9" descr="Chart, bar chart&#10;&#10;Description automatically generated">
            <a:extLst>
              <a:ext uri="{FF2B5EF4-FFF2-40B4-BE49-F238E27FC236}">
                <a16:creationId xmlns:a16="http://schemas.microsoft.com/office/drawing/2014/main" id="{F97EBA20-5FE5-4A83-8232-340F3CECDF2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80304" y="0"/>
            <a:ext cx="8211696" cy="6630325"/>
          </a:xfrm>
          <a:prstGeom prst="rect">
            <a:avLst/>
          </a:prstGeom>
        </p:spPr>
      </p:pic>
      <p:sp>
        <p:nvSpPr>
          <p:cNvPr id="5" name="TextBox 4">
            <a:extLst>
              <a:ext uri="{FF2B5EF4-FFF2-40B4-BE49-F238E27FC236}">
                <a16:creationId xmlns:a16="http://schemas.microsoft.com/office/drawing/2014/main" id="{CFF3341A-B7F4-4493-915D-9414BFFB3C39}"/>
              </a:ext>
            </a:extLst>
          </p:cNvPr>
          <p:cNvSpPr txBox="1"/>
          <p:nvPr/>
        </p:nvSpPr>
        <p:spPr>
          <a:xfrm>
            <a:off x="278295" y="1359203"/>
            <a:ext cx="2928731" cy="5909310"/>
          </a:xfrm>
          <a:prstGeom prst="rect">
            <a:avLst/>
          </a:prstGeom>
          <a:noFill/>
        </p:spPr>
        <p:txBody>
          <a:bodyPr wrap="square" rtlCol="0">
            <a:spAutoFit/>
          </a:bodyPr>
          <a:lstStyle/>
          <a:p>
            <a:pPr marL="285750" indent="-285750">
              <a:buFont typeface="Arial" panose="020B0604020202020204" pitchFamily="34" charset="0"/>
              <a:buChar char="•"/>
            </a:pPr>
            <a:r>
              <a:rPr lang="en-US" dirty="0"/>
              <a:t>Top abundant genera differed between two environment</a:t>
            </a:r>
          </a:p>
          <a:p>
            <a:pPr marL="742950" lvl="1" indent="-285750">
              <a:buFont typeface="Arial" panose="020B0604020202020204" pitchFamily="34" charset="0"/>
              <a:buChar char="•"/>
            </a:pPr>
            <a:r>
              <a:rPr lang="en-US" i="1" dirty="0"/>
              <a:t>Cladosporium</a:t>
            </a:r>
            <a:r>
              <a:rPr lang="en-US" dirty="0"/>
              <a:t> (epi)</a:t>
            </a:r>
          </a:p>
          <a:p>
            <a:pPr marL="742950" lvl="1" indent="-285750">
              <a:buFont typeface="Arial" panose="020B0604020202020204" pitchFamily="34" charset="0"/>
              <a:buChar char="•"/>
            </a:pPr>
            <a:r>
              <a:rPr lang="en-US" i="1" dirty="0"/>
              <a:t>Alternaria</a:t>
            </a:r>
            <a:r>
              <a:rPr lang="en-US" dirty="0"/>
              <a:t> (epi)</a:t>
            </a:r>
          </a:p>
          <a:p>
            <a:pPr marL="742950" lvl="1" indent="-285750">
              <a:buFont typeface="Arial" panose="020B0604020202020204" pitchFamily="34" charset="0"/>
              <a:buChar char="•"/>
            </a:pPr>
            <a:r>
              <a:rPr lang="en-US" i="1" dirty="0" err="1"/>
              <a:t>Shiraia</a:t>
            </a:r>
            <a:r>
              <a:rPr lang="en-US" dirty="0"/>
              <a:t> (endo)</a:t>
            </a:r>
          </a:p>
          <a:p>
            <a:pPr marL="742950" lvl="1" indent="-285750">
              <a:buFont typeface="Arial" panose="020B0604020202020204" pitchFamily="34" charset="0"/>
              <a:buChar char="•"/>
            </a:pPr>
            <a:r>
              <a:rPr lang="en-US" i="1" dirty="0" err="1"/>
              <a:t>Alternariaster</a:t>
            </a:r>
            <a:r>
              <a:rPr lang="en-US" dirty="0"/>
              <a:t> (endo)</a:t>
            </a:r>
          </a:p>
          <a:p>
            <a:pPr marL="742950" lvl="1"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Alternaria(epi) enriched in the treatments, also reacted differently</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Alternaria (endo) reacted differently to the fungicides, suppression in Concert II but enriched in Banner Maxx</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685481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C13ABD-CF72-4DB0-B283-DC8FEA46BAAB}"/>
              </a:ext>
            </a:extLst>
          </p:cNvPr>
          <p:cNvSpPr>
            <a:spLocks noGrp="1"/>
          </p:cNvSpPr>
          <p:nvPr>
            <p:ph type="title"/>
          </p:nvPr>
        </p:nvSpPr>
        <p:spPr/>
        <p:txBody>
          <a:bodyPr/>
          <a:lstStyle/>
          <a:p>
            <a:r>
              <a:rPr lang="en-US" b="1" u="sng" dirty="0"/>
              <a:t>Summary</a:t>
            </a:r>
          </a:p>
        </p:txBody>
      </p:sp>
      <p:sp>
        <p:nvSpPr>
          <p:cNvPr id="3" name="Content Placeholder 2">
            <a:extLst>
              <a:ext uri="{FF2B5EF4-FFF2-40B4-BE49-F238E27FC236}">
                <a16:creationId xmlns:a16="http://schemas.microsoft.com/office/drawing/2014/main" id="{ED9BB684-2385-4127-8339-CED5686B85D2}"/>
              </a:ext>
            </a:extLst>
          </p:cNvPr>
          <p:cNvSpPr>
            <a:spLocks noGrp="1"/>
          </p:cNvSpPr>
          <p:nvPr>
            <p:ph idx="1"/>
          </p:nvPr>
        </p:nvSpPr>
        <p:spPr/>
        <p:txBody>
          <a:bodyPr>
            <a:normAutofit fontScale="92500" lnSpcReduction="10000"/>
          </a:bodyPr>
          <a:lstStyle/>
          <a:p>
            <a:r>
              <a:rPr lang="en-US" dirty="0"/>
              <a:t>Epiphyte fungal community diversity and structure were affected significantly by fungicides</a:t>
            </a:r>
          </a:p>
          <a:p>
            <a:endParaRPr lang="en-US" dirty="0"/>
          </a:p>
          <a:p>
            <a:r>
              <a:rPr lang="en-US" dirty="0"/>
              <a:t>The abundance of epiphytic fungal members appeared responded to the fungicides more than endophytic ones</a:t>
            </a:r>
          </a:p>
          <a:p>
            <a:pPr lvl="1"/>
            <a:r>
              <a:rPr lang="en-US" dirty="0"/>
              <a:t>Alternaria (epi) is more abundant in the fungicide treatment</a:t>
            </a:r>
          </a:p>
          <a:p>
            <a:pPr lvl="1"/>
            <a:r>
              <a:rPr lang="en-US" dirty="0"/>
              <a:t>Alternaria (endo) enriched in Banner Maxx but suppressed by Concert II</a:t>
            </a:r>
          </a:p>
          <a:p>
            <a:pPr lvl="1"/>
            <a:endParaRPr lang="en-US" dirty="0"/>
          </a:p>
          <a:p>
            <a:r>
              <a:rPr lang="en-US" dirty="0"/>
              <a:t>Bacterial community remained consistent in both the epiphytic and endophytic environments</a:t>
            </a:r>
          </a:p>
          <a:p>
            <a:pPr lvl="1"/>
            <a:r>
              <a:rPr lang="en-US" dirty="0" err="1"/>
              <a:t>Pantoea</a:t>
            </a:r>
            <a:r>
              <a:rPr lang="en-US" dirty="0"/>
              <a:t> (epi) seems more sensitive to the fungicide, but decreased after 1 week</a:t>
            </a:r>
          </a:p>
        </p:txBody>
      </p:sp>
    </p:spTree>
    <p:extLst>
      <p:ext uri="{BB962C8B-B14F-4D97-AF65-F5344CB8AC3E}">
        <p14:creationId xmlns:p14="http://schemas.microsoft.com/office/powerpoint/2010/main" val="2020265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055325-71B6-455A-A5D3-3C2958EB3BAE}"/>
              </a:ext>
            </a:extLst>
          </p:cNvPr>
          <p:cNvSpPr>
            <a:spLocks noGrp="1"/>
          </p:cNvSpPr>
          <p:nvPr>
            <p:ph type="title"/>
          </p:nvPr>
        </p:nvSpPr>
        <p:spPr/>
        <p:txBody>
          <a:bodyPr/>
          <a:lstStyle/>
          <a:p>
            <a:r>
              <a:rPr lang="en-US" b="1" u="sng" dirty="0"/>
              <a:t>Acknowledgement</a:t>
            </a:r>
          </a:p>
        </p:txBody>
      </p:sp>
      <p:sp>
        <p:nvSpPr>
          <p:cNvPr id="3" name="Content Placeholder 2">
            <a:extLst>
              <a:ext uri="{FF2B5EF4-FFF2-40B4-BE49-F238E27FC236}">
                <a16:creationId xmlns:a16="http://schemas.microsoft.com/office/drawing/2014/main" id="{0C8BB176-273F-4B46-B873-FC04D8F54BDD}"/>
              </a:ext>
            </a:extLst>
          </p:cNvPr>
          <p:cNvSpPr>
            <a:spLocks noGrp="1"/>
          </p:cNvSpPr>
          <p:nvPr>
            <p:ph idx="1"/>
          </p:nvPr>
        </p:nvSpPr>
        <p:spPr/>
        <p:txBody>
          <a:bodyPr/>
          <a:lstStyle/>
          <a:p>
            <a:r>
              <a:rPr lang="en-US" dirty="0"/>
              <a:t>This work was done in collaboration with colleagues of North Carolina Department of Agriculture and Consumer Services and NC Cooperative Extension</a:t>
            </a:r>
          </a:p>
        </p:txBody>
      </p:sp>
    </p:spTree>
    <p:extLst>
      <p:ext uri="{BB962C8B-B14F-4D97-AF65-F5344CB8AC3E}">
        <p14:creationId xmlns:p14="http://schemas.microsoft.com/office/powerpoint/2010/main" val="11893429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2B1D949-5A84-493A-8003-0D51B060EC9B}"/>
              </a:ext>
            </a:extLst>
          </p:cNvPr>
          <p:cNvSpPr txBox="1"/>
          <p:nvPr/>
        </p:nvSpPr>
        <p:spPr>
          <a:xfrm>
            <a:off x="5299788" y="2855168"/>
            <a:ext cx="2425959" cy="646331"/>
          </a:xfrm>
          <a:prstGeom prst="rect">
            <a:avLst/>
          </a:prstGeom>
          <a:noFill/>
        </p:spPr>
        <p:txBody>
          <a:bodyPr wrap="square" rtlCol="0">
            <a:spAutoFit/>
          </a:bodyPr>
          <a:lstStyle/>
          <a:p>
            <a:r>
              <a:rPr lang="en-US" b="1" dirty="0"/>
              <a:t>Thank you and Questions !</a:t>
            </a:r>
          </a:p>
        </p:txBody>
      </p:sp>
    </p:spTree>
    <p:extLst>
      <p:ext uri="{BB962C8B-B14F-4D97-AF65-F5344CB8AC3E}">
        <p14:creationId xmlns:p14="http://schemas.microsoft.com/office/powerpoint/2010/main" val="17986151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2515D05-E8F1-44D6-A6AA-88EA72E26BAB}"/>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Database comparison</a:t>
            </a:r>
          </a:p>
        </p:txBody>
      </p:sp>
      <p:graphicFrame>
        <p:nvGraphicFramePr>
          <p:cNvPr id="4" name="Table 4">
            <a:extLst>
              <a:ext uri="{FF2B5EF4-FFF2-40B4-BE49-F238E27FC236}">
                <a16:creationId xmlns:a16="http://schemas.microsoft.com/office/drawing/2014/main" id="{07C29FC2-C67A-4A79-A9FE-328A79BF3A09}"/>
              </a:ext>
            </a:extLst>
          </p:cNvPr>
          <p:cNvGraphicFramePr>
            <a:graphicFrameLocks noGrp="1"/>
          </p:cNvGraphicFramePr>
          <p:nvPr>
            <p:extLst>
              <p:ext uri="{D42A27DB-BD31-4B8C-83A1-F6EECF244321}">
                <p14:modId xmlns:p14="http://schemas.microsoft.com/office/powerpoint/2010/main" val="882943491"/>
              </p:ext>
            </p:extLst>
          </p:nvPr>
        </p:nvGraphicFramePr>
        <p:xfrm>
          <a:off x="506627" y="2213024"/>
          <a:ext cx="11178748" cy="3958700"/>
        </p:xfrm>
        <a:graphic>
          <a:graphicData uri="http://schemas.openxmlformats.org/drawingml/2006/table">
            <a:tbl>
              <a:tblPr firstRow="1" bandRow="1">
                <a:noFill/>
                <a:tableStyleId>{5C22544A-7EE6-4342-B048-85BDC9FD1C3A}</a:tableStyleId>
              </a:tblPr>
              <a:tblGrid>
                <a:gridCol w="2242935">
                  <a:extLst>
                    <a:ext uri="{9D8B030D-6E8A-4147-A177-3AD203B41FA5}">
                      <a16:colId xmlns:a16="http://schemas.microsoft.com/office/drawing/2014/main" val="3419127063"/>
                    </a:ext>
                  </a:extLst>
                </a:gridCol>
                <a:gridCol w="3490505">
                  <a:extLst>
                    <a:ext uri="{9D8B030D-6E8A-4147-A177-3AD203B41FA5}">
                      <a16:colId xmlns:a16="http://schemas.microsoft.com/office/drawing/2014/main" val="1364538725"/>
                    </a:ext>
                  </a:extLst>
                </a:gridCol>
                <a:gridCol w="2722654">
                  <a:extLst>
                    <a:ext uri="{9D8B030D-6E8A-4147-A177-3AD203B41FA5}">
                      <a16:colId xmlns:a16="http://schemas.microsoft.com/office/drawing/2014/main" val="1685629591"/>
                    </a:ext>
                  </a:extLst>
                </a:gridCol>
                <a:gridCol w="2722654">
                  <a:extLst>
                    <a:ext uri="{9D8B030D-6E8A-4147-A177-3AD203B41FA5}">
                      <a16:colId xmlns:a16="http://schemas.microsoft.com/office/drawing/2014/main" val="891601671"/>
                    </a:ext>
                  </a:extLst>
                </a:gridCol>
              </a:tblGrid>
              <a:tr h="2133818">
                <a:tc>
                  <a:txBody>
                    <a:bodyPr/>
                    <a:lstStyle/>
                    <a:p>
                      <a:endParaRPr lang="en-US" sz="3800" b="0" cap="none" spc="60">
                        <a:solidFill>
                          <a:schemeClr val="bg1"/>
                        </a:solidFill>
                      </a:endParaRPr>
                    </a:p>
                  </a:txBody>
                  <a:tcPr marL="215537" marR="215537" marT="215537" marB="107769" anchor="ctr">
                    <a:lnL w="12700" cmpd="sng">
                      <a:noFill/>
                    </a:lnL>
                    <a:lnR w="12700" cmpd="sng">
                      <a:noFill/>
                    </a:lnR>
                    <a:lnT w="19050" cap="flat" cmpd="sng" algn="ctr">
                      <a:noFill/>
                      <a:prstDash val="solid"/>
                    </a:lnT>
                    <a:lnB w="38100" cmpd="sng">
                      <a:noFill/>
                    </a:lnB>
                    <a:solidFill>
                      <a:schemeClr val="accent1"/>
                    </a:solidFill>
                  </a:tcPr>
                </a:tc>
                <a:tc>
                  <a:txBody>
                    <a:bodyPr/>
                    <a:lstStyle/>
                    <a:p>
                      <a:r>
                        <a:rPr lang="en-US" sz="3800" b="0" cap="none" spc="60">
                          <a:solidFill>
                            <a:schemeClr val="bg1"/>
                          </a:solidFill>
                        </a:rPr>
                        <a:t>NCBI whole genome (</a:t>
                      </a:r>
                      <a:r>
                        <a:rPr lang="en-US" sz="3800" b="0" cap="none" spc="60" err="1">
                          <a:solidFill>
                            <a:schemeClr val="bg1"/>
                          </a:solidFill>
                        </a:rPr>
                        <a:t>Centrifgue</a:t>
                      </a:r>
                      <a:r>
                        <a:rPr lang="en-US" sz="3800" b="0" cap="none" spc="60">
                          <a:solidFill>
                            <a:schemeClr val="bg1"/>
                          </a:solidFill>
                        </a:rPr>
                        <a:t>)</a:t>
                      </a:r>
                    </a:p>
                  </a:txBody>
                  <a:tcPr marL="215537" marR="215537" marT="215537" marB="107769" anchor="ctr">
                    <a:lnL w="12700" cmpd="sng">
                      <a:noFill/>
                    </a:lnL>
                    <a:lnR w="12700" cmpd="sng">
                      <a:noFill/>
                    </a:lnR>
                    <a:lnT w="19050" cap="flat" cmpd="sng" algn="ctr">
                      <a:noFill/>
                      <a:prstDash val="solid"/>
                    </a:lnT>
                    <a:lnB w="38100" cmpd="sng">
                      <a:noFill/>
                    </a:lnB>
                    <a:solidFill>
                      <a:schemeClr val="accent1"/>
                    </a:solidFill>
                  </a:tcPr>
                </a:tc>
                <a:tc>
                  <a:txBody>
                    <a:bodyPr/>
                    <a:lstStyle/>
                    <a:p>
                      <a:r>
                        <a:rPr lang="en-US" sz="3800" b="0" cap="none" spc="60">
                          <a:solidFill>
                            <a:schemeClr val="bg1"/>
                          </a:solidFill>
                        </a:rPr>
                        <a:t>SILVA (</a:t>
                      </a:r>
                      <a:r>
                        <a:rPr lang="en-US" sz="3800" b="0" cap="none" spc="60" err="1">
                          <a:solidFill>
                            <a:schemeClr val="bg1"/>
                          </a:solidFill>
                        </a:rPr>
                        <a:t>inhosue</a:t>
                      </a:r>
                      <a:r>
                        <a:rPr lang="en-US" sz="3800" b="0" cap="none" spc="60">
                          <a:solidFill>
                            <a:schemeClr val="bg1"/>
                          </a:solidFill>
                        </a:rPr>
                        <a:t> curated)</a:t>
                      </a:r>
                    </a:p>
                  </a:txBody>
                  <a:tcPr marL="215537" marR="215537" marT="215537" marB="107769" anchor="ctr">
                    <a:lnL w="12700" cmpd="sng">
                      <a:noFill/>
                    </a:lnL>
                    <a:lnR w="12700" cmpd="sng">
                      <a:noFill/>
                    </a:lnR>
                    <a:lnT w="19050" cap="flat" cmpd="sng" algn="ctr">
                      <a:noFill/>
                      <a:prstDash val="solid"/>
                    </a:lnT>
                    <a:lnB w="38100" cmpd="sng">
                      <a:noFill/>
                    </a:lnB>
                    <a:solidFill>
                      <a:schemeClr val="accent1"/>
                    </a:solidFill>
                  </a:tcPr>
                </a:tc>
                <a:tc>
                  <a:txBody>
                    <a:bodyPr/>
                    <a:lstStyle/>
                    <a:p>
                      <a:r>
                        <a:rPr lang="en-US" sz="3800" b="0" cap="none" spc="60">
                          <a:solidFill>
                            <a:schemeClr val="bg1"/>
                          </a:solidFill>
                        </a:rPr>
                        <a:t>UNITE (inhouse curated)</a:t>
                      </a:r>
                    </a:p>
                  </a:txBody>
                  <a:tcPr marL="215537" marR="215537" marT="215537" marB="107769" anchor="ctr">
                    <a:lnL w="12700" cmpd="sng">
                      <a:noFill/>
                    </a:lnL>
                    <a:lnR w="12700" cmpd="sng">
                      <a:noFill/>
                    </a:lnR>
                    <a:lnT w="19050" cap="flat" cmpd="sng" algn="ctr">
                      <a:noFill/>
                      <a:prstDash val="solid"/>
                    </a:lnT>
                    <a:lnB w="38100" cmpd="sng">
                      <a:noFill/>
                    </a:lnB>
                    <a:solidFill>
                      <a:schemeClr val="accent1"/>
                    </a:solidFill>
                  </a:tcPr>
                </a:tc>
                <a:extLst>
                  <a:ext uri="{0D108BD9-81ED-4DB2-BD59-A6C34878D82A}">
                    <a16:rowId xmlns:a16="http://schemas.microsoft.com/office/drawing/2014/main" val="1388326084"/>
                  </a:ext>
                </a:extLst>
              </a:tr>
              <a:tr h="912441">
                <a:tc>
                  <a:txBody>
                    <a:bodyPr/>
                    <a:lstStyle/>
                    <a:p>
                      <a:r>
                        <a:rPr lang="en-US" sz="3300" cap="none" spc="0">
                          <a:solidFill>
                            <a:schemeClr val="tx1"/>
                          </a:solidFill>
                        </a:rPr>
                        <a:t>Bacteria</a:t>
                      </a:r>
                    </a:p>
                  </a:txBody>
                  <a:tcPr marL="215537" marR="215537" marT="215537" marB="107769">
                    <a:lnL w="12700" cmpd="sng">
                      <a:noFill/>
                      <a:prstDash val="solid"/>
                    </a:lnL>
                    <a:lnR w="12700" cmpd="sng">
                      <a:noFill/>
                      <a:prstDash val="solid"/>
                    </a:lnR>
                    <a:lnT w="38100" cmpd="sng">
                      <a:noFill/>
                    </a:lnT>
                    <a:lnB w="12700" cap="flat" cmpd="sng" algn="ctr">
                      <a:noFill/>
                      <a:prstDash val="solid"/>
                    </a:lnB>
                    <a:noFill/>
                  </a:tcPr>
                </a:tc>
                <a:tc>
                  <a:txBody>
                    <a:bodyPr/>
                    <a:lstStyle/>
                    <a:p>
                      <a:r>
                        <a:rPr lang="en-US" sz="3300" cap="none" spc="0">
                          <a:solidFill>
                            <a:schemeClr val="tx1"/>
                          </a:solidFill>
                        </a:rPr>
                        <a:t>1,144,436</a:t>
                      </a:r>
                    </a:p>
                  </a:txBody>
                  <a:tcPr marL="215537" marR="215537" marT="215537" marB="107769">
                    <a:lnL w="12700" cmpd="sng">
                      <a:noFill/>
                      <a:prstDash val="solid"/>
                    </a:lnL>
                    <a:lnR w="12700" cmpd="sng">
                      <a:noFill/>
                      <a:prstDash val="solid"/>
                    </a:lnR>
                    <a:lnT w="38100" cmpd="sng">
                      <a:noFill/>
                    </a:lnT>
                    <a:lnB w="12700" cap="flat" cmpd="sng" algn="ctr">
                      <a:noFill/>
                      <a:prstDash val="solid"/>
                    </a:lnB>
                    <a:noFill/>
                  </a:tcPr>
                </a:tc>
                <a:tc>
                  <a:txBody>
                    <a:bodyPr/>
                    <a:lstStyle/>
                    <a:p>
                      <a:r>
                        <a:rPr lang="en-US" sz="3300" cap="none" spc="0">
                          <a:solidFill>
                            <a:schemeClr val="tx1"/>
                          </a:solidFill>
                        </a:rPr>
                        <a:t>438,119</a:t>
                      </a:r>
                    </a:p>
                  </a:txBody>
                  <a:tcPr marL="215537" marR="215537" marT="215537" marB="107769">
                    <a:lnL w="12700" cmpd="sng">
                      <a:noFill/>
                      <a:prstDash val="solid"/>
                    </a:lnL>
                    <a:lnR w="12700" cmpd="sng">
                      <a:noFill/>
                      <a:prstDash val="solid"/>
                    </a:lnR>
                    <a:lnT w="38100" cmpd="sng">
                      <a:noFill/>
                    </a:lnT>
                    <a:lnB w="12700" cap="flat" cmpd="sng" algn="ctr">
                      <a:noFill/>
                      <a:prstDash val="solid"/>
                    </a:lnB>
                    <a:noFill/>
                  </a:tcPr>
                </a:tc>
                <a:tc>
                  <a:txBody>
                    <a:bodyPr/>
                    <a:lstStyle/>
                    <a:p>
                      <a:r>
                        <a:rPr lang="en-US" sz="3300" cap="none" spc="0">
                          <a:solidFill>
                            <a:schemeClr val="tx1"/>
                          </a:solidFill>
                        </a:rPr>
                        <a:t>NA</a:t>
                      </a:r>
                    </a:p>
                  </a:txBody>
                  <a:tcPr marL="215537" marR="215537" marT="215537" marB="107769">
                    <a:lnL w="12700" cmpd="sng">
                      <a:noFill/>
                      <a:prstDash val="solid"/>
                    </a:lnL>
                    <a:lnR w="12700" cmpd="sng">
                      <a:noFill/>
                      <a:prstDash val="solid"/>
                    </a:lnR>
                    <a:lnT w="38100" cmpd="sng">
                      <a:noFill/>
                    </a:lnT>
                    <a:lnB w="12700" cap="flat" cmpd="sng" algn="ctr">
                      <a:noFill/>
                      <a:prstDash val="solid"/>
                    </a:lnB>
                    <a:noFill/>
                  </a:tcPr>
                </a:tc>
                <a:extLst>
                  <a:ext uri="{0D108BD9-81ED-4DB2-BD59-A6C34878D82A}">
                    <a16:rowId xmlns:a16="http://schemas.microsoft.com/office/drawing/2014/main" val="176297735"/>
                  </a:ext>
                </a:extLst>
              </a:tr>
              <a:tr h="912441">
                <a:tc>
                  <a:txBody>
                    <a:bodyPr/>
                    <a:lstStyle/>
                    <a:p>
                      <a:r>
                        <a:rPr lang="en-US" sz="3300" cap="none" spc="0">
                          <a:solidFill>
                            <a:schemeClr val="tx1"/>
                          </a:solidFill>
                        </a:rPr>
                        <a:t>Fungi</a:t>
                      </a:r>
                    </a:p>
                  </a:txBody>
                  <a:tcPr marL="215537" marR="215537" marT="215537" marB="107769">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3300" cap="none" spc="0">
                          <a:solidFill>
                            <a:schemeClr val="tx1"/>
                          </a:solidFill>
                        </a:rPr>
                        <a:t>187</a:t>
                      </a:r>
                    </a:p>
                  </a:txBody>
                  <a:tcPr marL="215537" marR="215537" marT="215537" marB="107769">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3300" cap="none" spc="0">
                          <a:solidFill>
                            <a:schemeClr val="tx1"/>
                          </a:solidFill>
                        </a:rPr>
                        <a:t>NA</a:t>
                      </a:r>
                    </a:p>
                  </a:txBody>
                  <a:tcPr marL="215537" marR="215537" marT="215537" marB="107769">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tc>
                  <a:txBody>
                    <a:bodyPr/>
                    <a:lstStyle/>
                    <a:p>
                      <a:r>
                        <a:rPr lang="en-US" sz="3300" cap="none" spc="0">
                          <a:solidFill>
                            <a:schemeClr val="tx1"/>
                          </a:solidFill>
                        </a:rPr>
                        <a:t>43,677</a:t>
                      </a:r>
                    </a:p>
                  </a:txBody>
                  <a:tcPr marL="215537" marR="215537" marT="215537" marB="107769">
                    <a:lnL w="12700" cmpd="sng">
                      <a:noFill/>
                      <a:prstDash val="solid"/>
                    </a:lnL>
                    <a:lnR w="12700" cmpd="sng">
                      <a:noFill/>
                      <a:prstDash val="solid"/>
                    </a:lnR>
                    <a:lnT w="12700" cap="flat" cmpd="sng" algn="ctr">
                      <a:noFill/>
                      <a:prstDash val="solid"/>
                    </a:lnT>
                    <a:lnB w="12700" cmpd="sng">
                      <a:noFill/>
                      <a:prstDash val="solid"/>
                    </a:lnB>
                    <a:solidFill>
                      <a:schemeClr val="bg1">
                        <a:lumMod val="95000"/>
                      </a:schemeClr>
                    </a:solidFill>
                  </a:tcPr>
                </a:tc>
                <a:extLst>
                  <a:ext uri="{0D108BD9-81ED-4DB2-BD59-A6C34878D82A}">
                    <a16:rowId xmlns:a16="http://schemas.microsoft.com/office/drawing/2014/main" val="424417511"/>
                  </a:ext>
                </a:extLst>
              </a:tr>
            </a:tbl>
          </a:graphicData>
        </a:graphic>
      </p:graphicFrame>
    </p:spTree>
    <p:extLst>
      <p:ext uri="{BB962C8B-B14F-4D97-AF65-F5344CB8AC3E}">
        <p14:creationId xmlns:p14="http://schemas.microsoft.com/office/powerpoint/2010/main" val="3520782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8384FB5-9ADC-4DDC-881B-597D56F5B1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1199E1B1-A8C0-4FE8-A5A8-1CB41D69F8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 y="0"/>
            <a:ext cx="12191998" cy="1575955"/>
          </a:xfrm>
          <a:prstGeom prst="rect">
            <a:avLst/>
          </a:prstGeom>
          <a:gradFill>
            <a:gsLst>
              <a:gs pos="0">
                <a:srgbClr val="000000">
                  <a:alpha val="96000"/>
                </a:srgbClr>
              </a:gs>
              <a:gs pos="100000">
                <a:schemeClr val="accent1">
                  <a:lumMod val="75000"/>
                </a:schemeClr>
              </a:gs>
            </a:gsLst>
            <a:lin ang="6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84A8DE83-DE75-4B41-9DB4-A7EC0B0DEC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128856" cy="1575461"/>
          </a:xfrm>
          <a:prstGeom prst="rect">
            <a:avLst/>
          </a:prstGeom>
          <a:gradFill>
            <a:gsLst>
              <a:gs pos="0">
                <a:schemeClr val="accent1">
                  <a:alpha val="41000"/>
                </a:schemeClr>
              </a:gs>
              <a:gs pos="74000">
                <a:schemeClr val="accent1">
                  <a:lumMod val="60000"/>
                  <a:lumOff val="40000"/>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7009A0A-BEF5-4EAC-AF15-E4F9F002E2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1"/>
            <a:ext cx="12192002" cy="1574311"/>
          </a:xfrm>
          <a:prstGeom prst="rect">
            <a:avLst/>
          </a:prstGeom>
          <a:gradFill>
            <a:gsLst>
              <a:gs pos="0">
                <a:srgbClr val="000000">
                  <a:alpha val="63000"/>
                </a:srgbClr>
              </a:gs>
              <a:gs pos="78000">
                <a:schemeClr val="accent1">
                  <a:alpha val="1500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034061-810C-483D-9E7B-A100E9170AAB}"/>
              </a:ext>
            </a:extLst>
          </p:cNvPr>
          <p:cNvSpPr>
            <a:spLocks noGrp="1"/>
          </p:cNvSpPr>
          <p:nvPr>
            <p:ph type="title"/>
          </p:nvPr>
        </p:nvSpPr>
        <p:spPr>
          <a:xfrm>
            <a:off x="699713" y="248038"/>
            <a:ext cx="7063721" cy="1159200"/>
          </a:xfrm>
        </p:spPr>
        <p:txBody>
          <a:bodyPr vert="horz" lIns="91440" tIns="45720" rIns="91440" bIns="45720" rtlCol="0" anchor="ctr">
            <a:normAutofit/>
          </a:bodyPr>
          <a:lstStyle/>
          <a:p>
            <a:r>
              <a:rPr lang="en-US" sz="4000" kern="1200">
                <a:solidFill>
                  <a:srgbClr val="FFFFFF"/>
                </a:solidFill>
                <a:latin typeface="+mj-lt"/>
                <a:ea typeface="+mj-ea"/>
                <a:cs typeface="+mj-cs"/>
              </a:rPr>
              <a:t>Sequence summary</a:t>
            </a:r>
          </a:p>
        </p:txBody>
      </p:sp>
      <p:graphicFrame>
        <p:nvGraphicFramePr>
          <p:cNvPr id="4" name="Table 4">
            <a:extLst>
              <a:ext uri="{FF2B5EF4-FFF2-40B4-BE49-F238E27FC236}">
                <a16:creationId xmlns:a16="http://schemas.microsoft.com/office/drawing/2014/main" id="{387DA449-0189-4789-BC56-08F8A621C41B}"/>
              </a:ext>
            </a:extLst>
          </p:cNvPr>
          <p:cNvGraphicFramePr>
            <a:graphicFrameLocks noGrp="1"/>
          </p:cNvGraphicFramePr>
          <p:nvPr>
            <p:extLst>
              <p:ext uri="{D42A27DB-BD31-4B8C-83A1-F6EECF244321}">
                <p14:modId xmlns:p14="http://schemas.microsoft.com/office/powerpoint/2010/main" val="1670882663"/>
              </p:ext>
            </p:extLst>
          </p:nvPr>
        </p:nvGraphicFramePr>
        <p:xfrm>
          <a:off x="432225" y="2765171"/>
          <a:ext cx="11327554" cy="2854406"/>
        </p:xfrm>
        <a:graphic>
          <a:graphicData uri="http://schemas.openxmlformats.org/drawingml/2006/table">
            <a:tbl>
              <a:tblPr firstRow="1" bandRow="1">
                <a:tableStyleId>{5C22544A-7EE6-4342-B048-85BDC9FD1C3A}</a:tableStyleId>
              </a:tblPr>
              <a:tblGrid>
                <a:gridCol w="2305540">
                  <a:extLst>
                    <a:ext uri="{9D8B030D-6E8A-4147-A177-3AD203B41FA5}">
                      <a16:colId xmlns:a16="http://schemas.microsoft.com/office/drawing/2014/main" val="219414052"/>
                    </a:ext>
                  </a:extLst>
                </a:gridCol>
                <a:gridCol w="1247070">
                  <a:extLst>
                    <a:ext uri="{9D8B030D-6E8A-4147-A177-3AD203B41FA5}">
                      <a16:colId xmlns:a16="http://schemas.microsoft.com/office/drawing/2014/main" val="1642061599"/>
                    </a:ext>
                  </a:extLst>
                </a:gridCol>
                <a:gridCol w="1535744">
                  <a:extLst>
                    <a:ext uri="{9D8B030D-6E8A-4147-A177-3AD203B41FA5}">
                      <a16:colId xmlns:a16="http://schemas.microsoft.com/office/drawing/2014/main" val="1993275616"/>
                    </a:ext>
                  </a:extLst>
                </a:gridCol>
                <a:gridCol w="1728193">
                  <a:extLst>
                    <a:ext uri="{9D8B030D-6E8A-4147-A177-3AD203B41FA5}">
                      <a16:colId xmlns:a16="http://schemas.microsoft.com/office/drawing/2014/main" val="1253321907"/>
                    </a:ext>
                  </a:extLst>
                </a:gridCol>
                <a:gridCol w="1247070">
                  <a:extLst>
                    <a:ext uri="{9D8B030D-6E8A-4147-A177-3AD203B41FA5}">
                      <a16:colId xmlns:a16="http://schemas.microsoft.com/office/drawing/2014/main" val="2771694463"/>
                    </a:ext>
                  </a:extLst>
                </a:gridCol>
                <a:gridCol w="1535744">
                  <a:extLst>
                    <a:ext uri="{9D8B030D-6E8A-4147-A177-3AD203B41FA5}">
                      <a16:colId xmlns:a16="http://schemas.microsoft.com/office/drawing/2014/main" val="3234928089"/>
                    </a:ext>
                  </a:extLst>
                </a:gridCol>
                <a:gridCol w="1728193">
                  <a:extLst>
                    <a:ext uri="{9D8B030D-6E8A-4147-A177-3AD203B41FA5}">
                      <a16:colId xmlns:a16="http://schemas.microsoft.com/office/drawing/2014/main" val="1387346218"/>
                    </a:ext>
                  </a:extLst>
                </a:gridCol>
              </a:tblGrid>
              <a:tr h="609679">
                <a:tc>
                  <a:txBody>
                    <a:bodyPr/>
                    <a:lstStyle/>
                    <a:p>
                      <a:endParaRPr lang="en-US" sz="2700" dirty="0"/>
                    </a:p>
                  </a:txBody>
                  <a:tcPr marL="138563" marR="138563" marT="69282" marB="69282"/>
                </a:tc>
                <a:tc gridSpan="3">
                  <a:txBody>
                    <a:bodyPr/>
                    <a:lstStyle/>
                    <a:p>
                      <a:pPr algn="ctr"/>
                      <a:r>
                        <a:rPr lang="en-US" sz="2700"/>
                        <a:t>RUN1</a:t>
                      </a:r>
                    </a:p>
                  </a:txBody>
                  <a:tcPr marL="138563" marR="138563" marT="69282" marB="69282"/>
                </a:tc>
                <a:tc hMerge="1">
                  <a:txBody>
                    <a:bodyPr/>
                    <a:lstStyle/>
                    <a:p>
                      <a:r>
                        <a:rPr lang="en-US" dirty="0"/>
                        <a:t>RUN1</a:t>
                      </a:r>
                    </a:p>
                  </a:txBody>
                  <a:tcPr/>
                </a:tc>
                <a:tc hMerge="1">
                  <a:txBody>
                    <a:bodyPr/>
                    <a:lstStyle/>
                    <a:p>
                      <a:endParaRPr lang="en-US" dirty="0"/>
                    </a:p>
                  </a:txBody>
                  <a:tcPr/>
                </a:tc>
                <a:tc gridSpan="3">
                  <a:txBody>
                    <a:bodyPr/>
                    <a:lstStyle/>
                    <a:p>
                      <a:pPr algn="ctr"/>
                      <a:r>
                        <a:rPr lang="en-US" sz="2700"/>
                        <a:t>RUN2</a:t>
                      </a:r>
                    </a:p>
                  </a:txBody>
                  <a:tcPr marL="138563" marR="138563" marT="69282" marB="69282"/>
                </a:tc>
                <a:tc hMerge="1">
                  <a:txBody>
                    <a:bodyPr/>
                    <a:lstStyle/>
                    <a:p>
                      <a:r>
                        <a:rPr lang="en-US" dirty="0"/>
                        <a:t>RUN2</a:t>
                      </a:r>
                    </a:p>
                  </a:txBody>
                  <a:tcPr/>
                </a:tc>
                <a:tc hMerge="1">
                  <a:txBody>
                    <a:bodyPr/>
                    <a:lstStyle/>
                    <a:p>
                      <a:endParaRPr lang="en-US" dirty="0"/>
                    </a:p>
                  </a:txBody>
                  <a:tcPr/>
                </a:tc>
                <a:extLst>
                  <a:ext uri="{0D108BD9-81ED-4DB2-BD59-A6C34878D82A}">
                    <a16:rowId xmlns:a16="http://schemas.microsoft.com/office/drawing/2014/main" val="4026105763"/>
                  </a:ext>
                </a:extLst>
              </a:tr>
              <a:tr h="1025369">
                <a:tc>
                  <a:txBody>
                    <a:bodyPr/>
                    <a:lstStyle/>
                    <a:p>
                      <a:endParaRPr lang="en-US" sz="2700"/>
                    </a:p>
                  </a:txBody>
                  <a:tcPr marL="138563" marR="138563" marT="69282" marB="69282"/>
                </a:tc>
                <a:tc>
                  <a:txBody>
                    <a:bodyPr/>
                    <a:lstStyle/>
                    <a:p>
                      <a:pPr algn="ctr"/>
                      <a:r>
                        <a:rPr lang="en-US" sz="2700"/>
                        <a:t>Total (mil)</a:t>
                      </a:r>
                    </a:p>
                  </a:txBody>
                  <a:tcPr marL="138563" marR="138563" marT="69282" marB="69282"/>
                </a:tc>
                <a:tc>
                  <a:txBody>
                    <a:bodyPr/>
                    <a:lstStyle/>
                    <a:p>
                      <a:pPr algn="ctr"/>
                      <a:r>
                        <a:rPr lang="en-US" sz="2700"/>
                        <a:t>16S</a:t>
                      </a:r>
                    </a:p>
                  </a:txBody>
                  <a:tcPr marL="138563" marR="138563" marT="69282" marB="69282"/>
                </a:tc>
                <a:tc>
                  <a:txBody>
                    <a:bodyPr/>
                    <a:lstStyle/>
                    <a:p>
                      <a:pPr algn="ctr"/>
                      <a:r>
                        <a:rPr lang="en-US" sz="2700"/>
                        <a:t>ITS</a:t>
                      </a:r>
                    </a:p>
                  </a:txBody>
                  <a:tcPr marL="138563" marR="138563" marT="69282" marB="69282"/>
                </a:tc>
                <a:tc>
                  <a:txBody>
                    <a:bodyPr/>
                    <a:lstStyle/>
                    <a:p>
                      <a:pPr algn="ctr"/>
                      <a:r>
                        <a:rPr lang="en-US" sz="2700"/>
                        <a:t>Total (mil)</a:t>
                      </a:r>
                    </a:p>
                  </a:txBody>
                  <a:tcPr marL="138563" marR="138563" marT="69282" marB="69282"/>
                </a:tc>
                <a:tc>
                  <a:txBody>
                    <a:bodyPr/>
                    <a:lstStyle/>
                    <a:p>
                      <a:pPr algn="ctr"/>
                      <a:r>
                        <a:rPr lang="en-US" sz="2700"/>
                        <a:t>16S</a:t>
                      </a:r>
                    </a:p>
                  </a:txBody>
                  <a:tcPr marL="138563" marR="138563" marT="69282" marB="69282"/>
                </a:tc>
                <a:tc>
                  <a:txBody>
                    <a:bodyPr/>
                    <a:lstStyle/>
                    <a:p>
                      <a:pPr algn="ctr"/>
                      <a:r>
                        <a:rPr lang="en-US" sz="2700"/>
                        <a:t>ITS</a:t>
                      </a:r>
                    </a:p>
                  </a:txBody>
                  <a:tcPr marL="138563" marR="138563" marT="69282" marB="69282"/>
                </a:tc>
                <a:extLst>
                  <a:ext uri="{0D108BD9-81ED-4DB2-BD59-A6C34878D82A}">
                    <a16:rowId xmlns:a16="http://schemas.microsoft.com/office/drawing/2014/main" val="3040471224"/>
                  </a:ext>
                </a:extLst>
              </a:tr>
              <a:tr h="609679">
                <a:tc>
                  <a:txBody>
                    <a:bodyPr/>
                    <a:lstStyle/>
                    <a:p>
                      <a:r>
                        <a:rPr lang="en-US" sz="2700"/>
                        <a:t>Epiphytes</a:t>
                      </a:r>
                    </a:p>
                  </a:txBody>
                  <a:tcPr marL="138563" marR="138563" marT="69282" marB="69282"/>
                </a:tc>
                <a:tc>
                  <a:txBody>
                    <a:bodyPr/>
                    <a:lstStyle/>
                    <a:p>
                      <a:r>
                        <a:rPr lang="en-US" sz="2700"/>
                        <a:t>8.33</a:t>
                      </a:r>
                    </a:p>
                  </a:txBody>
                  <a:tcPr marL="138563" marR="138563" marT="69282" marB="69282"/>
                </a:tc>
                <a:tc>
                  <a:txBody>
                    <a:bodyPr/>
                    <a:lstStyle/>
                    <a:p>
                      <a:r>
                        <a:rPr lang="en-US" sz="2700"/>
                        <a:t>60,756</a:t>
                      </a:r>
                    </a:p>
                  </a:txBody>
                  <a:tcPr marL="138563" marR="138563" marT="69282" marB="69282"/>
                </a:tc>
                <a:tc>
                  <a:txBody>
                    <a:bodyPr/>
                    <a:lstStyle/>
                    <a:p>
                      <a:r>
                        <a:rPr lang="en-US" sz="2700"/>
                        <a:t>205,558</a:t>
                      </a:r>
                    </a:p>
                  </a:txBody>
                  <a:tcPr marL="138563" marR="138563" marT="69282" marB="69282"/>
                </a:tc>
                <a:tc>
                  <a:txBody>
                    <a:bodyPr/>
                    <a:lstStyle/>
                    <a:p>
                      <a:r>
                        <a:rPr lang="en-US" sz="2700"/>
                        <a:t>5.5</a:t>
                      </a:r>
                    </a:p>
                  </a:txBody>
                  <a:tcPr marL="138563" marR="138563" marT="69282" marB="69282"/>
                </a:tc>
                <a:tc>
                  <a:txBody>
                    <a:bodyPr/>
                    <a:lstStyle/>
                    <a:p>
                      <a:r>
                        <a:rPr lang="en-US" sz="2700"/>
                        <a:t>53,950</a:t>
                      </a:r>
                    </a:p>
                  </a:txBody>
                  <a:tcPr marL="138563" marR="138563" marT="69282" marB="69282"/>
                </a:tc>
                <a:tc>
                  <a:txBody>
                    <a:bodyPr/>
                    <a:lstStyle/>
                    <a:p>
                      <a:r>
                        <a:rPr lang="en-US" sz="2700"/>
                        <a:t>158,937</a:t>
                      </a:r>
                    </a:p>
                  </a:txBody>
                  <a:tcPr marL="138563" marR="138563" marT="69282" marB="69282"/>
                </a:tc>
                <a:extLst>
                  <a:ext uri="{0D108BD9-81ED-4DB2-BD59-A6C34878D82A}">
                    <a16:rowId xmlns:a16="http://schemas.microsoft.com/office/drawing/2014/main" val="3833017259"/>
                  </a:ext>
                </a:extLst>
              </a:tr>
              <a:tr h="609679">
                <a:tc>
                  <a:txBody>
                    <a:bodyPr/>
                    <a:lstStyle/>
                    <a:p>
                      <a:r>
                        <a:rPr lang="en-US" sz="2700"/>
                        <a:t>Endophytes</a:t>
                      </a:r>
                    </a:p>
                  </a:txBody>
                  <a:tcPr marL="138563" marR="138563" marT="69282" marB="69282"/>
                </a:tc>
                <a:tc>
                  <a:txBody>
                    <a:bodyPr/>
                    <a:lstStyle/>
                    <a:p>
                      <a:r>
                        <a:rPr lang="en-US" sz="2700"/>
                        <a:t>1.32</a:t>
                      </a:r>
                    </a:p>
                  </a:txBody>
                  <a:tcPr marL="138563" marR="138563" marT="69282" marB="69282"/>
                </a:tc>
                <a:tc>
                  <a:txBody>
                    <a:bodyPr/>
                    <a:lstStyle/>
                    <a:p>
                      <a:r>
                        <a:rPr lang="en-US" sz="2700"/>
                        <a:t>24,745</a:t>
                      </a:r>
                    </a:p>
                  </a:txBody>
                  <a:tcPr marL="138563" marR="138563" marT="69282" marB="69282"/>
                </a:tc>
                <a:tc>
                  <a:txBody>
                    <a:bodyPr/>
                    <a:lstStyle/>
                    <a:p>
                      <a:r>
                        <a:rPr lang="en-US" sz="2700"/>
                        <a:t>18,324</a:t>
                      </a:r>
                    </a:p>
                  </a:txBody>
                  <a:tcPr marL="138563" marR="138563" marT="69282" marB="69282"/>
                </a:tc>
                <a:tc>
                  <a:txBody>
                    <a:bodyPr/>
                    <a:lstStyle/>
                    <a:p>
                      <a:r>
                        <a:rPr lang="en-US" sz="2700"/>
                        <a:t>2.49</a:t>
                      </a:r>
                    </a:p>
                  </a:txBody>
                  <a:tcPr marL="138563" marR="138563" marT="69282" marB="69282"/>
                </a:tc>
                <a:tc>
                  <a:txBody>
                    <a:bodyPr/>
                    <a:lstStyle/>
                    <a:p>
                      <a:r>
                        <a:rPr lang="en-US" sz="2700"/>
                        <a:t>60,884</a:t>
                      </a:r>
                    </a:p>
                  </a:txBody>
                  <a:tcPr marL="138563" marR="138563" marT="69282" marB="69282"/>
                </a:tc>
                <a:tc>
                  <a:txBody>
                    <a:bodyPr/>
                    <a:lstStyle/>
                    <a:p>
                      <a:r>
                        <a:rPr lang="en-US" sz="2700" dirty="0"/>
                        <a:t>38,753</a:t>
                      </a:r>
                    </a:p>
                  </a:txBody>
                  <a:tcPr marL="138563" marR="138563" marT="69282" marB="69282"/>
                </a:tc>
                <a:extLst>
                  <a:ext uri="{0D108BD9-81ED-4DB2-BD59-A6C34878D82A}">
                    <a16:rowId xmlns:a16="http://schemas.microsoft.com/office/drawing/2014/main" val="1864018898"/>
                  </a:ext>
                </a:extLst>
              </a:tr>
            </a:tbl>
          </a:graphicData>
        </a:graphic>
      </p:graphicFrame>
      <p:sp>
        <p:nvSpPr>
          <p:cNvPr id="5" name="TextBox 4">
            <a:extLst>
              <a:ext uri="{FF2B5EF4-FFF2-40B4-BE49-F238E27FC236}">
                <a16:creationId xmlns:a16="http://schemas.microsoft.com/office/drawing/2014/main" id="{1BE7E18A-3779-4F87-9ECB-80C53A530DD7}"/>
              </a:ext>
            </a:extLst>
          </p:cNvPr>
          <p:cNvSpPr txBox="1"/>
          <p:nvPr/>
        </p:nvSpPr>
        <p:spPr>
          <a:xfrm>
            <a:off x="432225" y="5963631"/>
            <a:ext cx="3862874" cy="646331"/>
          </a:xfrm>
          <a:prstGeom prst="rect">
            <a:avLst/>
          </a:prstGeom>
          <a:noFill/>
        </p:spPr>
        <p:txBody>
          <a:bodyPr wrap="square" rtlCol="0">
            <a:spAutoFit/>
          </a:bodyPr>
          <a:lstStyle/>
          <a:p>
            <a:pPr marL="285750" indent="-285750">
              <a:buFont typeface="Arial" panose="020B0604020202020204" pitchFamily="34" charset="0"/>
              <a:buChar char="•"/>
            </a:pPr>
            <a:r>
              <a:rPr lang="en-US" dirty="0"/>
              <a:t>Q &gt;= 9</a:t>
            </a:r>
          </a:p>
          <a:p>
            <a:pPr marL="285750" indent="-285750">
              <a:buFont typeface="Arial" panose="020B0604020202020204" pitchFamily="34" charset="0"/>
              <a:buChar char="•"/>
            </a:pPr>
            <a:r>
              <a:rPr lang="en-US" dirty="0"/>
              <a:t>Length 1kb – 2kb</a:t>
            </a:r>
          </a:p>
        </p:txBody>
      </p:sp>
    </p:spTree>
    <p:extLst>
      <p:ext uri="{BB962C8B-B14F-4D97-AF65-F5344CB8AC3E}">
        <p14:creationId xmlns:p14="http://schemas.microsoft.com/office/powerpoint/2010/main" val="14840827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F7DA7-60B0-4DAB-A5C3-92CAC381C29E}"/>
              </a:ext>
            </a:extLst>
          </p:cNvPr>
          <p:cNvSpPr txBox="1">
            <a:spLocks/>
          </p:cNvSpPr>
          <p:nvPr/>
        </p:nvSpPr>
        <p:spPr>
          <a:xfrm>
            <a:off x="488569" y="226116"/>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Project overview</a:t>
            </a:r>
          </a:p>
        </p:txBody>
      </p:sp>
      <p:graphicFrame>
        <p:nvGraphicFramePr>
          <p:cNvPr id="4" name="Diagram 3">
            <a:extLst>
              <a:ext uri="{FF2B5EF4-FFF2-40B4-BE49-F238E27FC236}">
                <a16:creationId xmlns:a16="http://schemas.microsoft.com/office/drawing/2014/main" id="{4DEDFE94-38F1-4BFC-ABDE-82329AFD45AB}"/>
              </a:ext>
            </a:extLst>
          </p:cNvPr>
          <p:cNvGraphicFramePr/>
          <p:nvPr>
            <p:extLst>
              <p:ext uri="{D42A27DB-BD31-4B8C-83A1-F6EECF244321}">
                <p14:modId xmlns:p14="http://schemas.microsoft.com/office/powerpoint/2010/main" val="1104181781"/>
              </p:ext>
            </p:extLst>
          </p:nvPr>
        </p:nvGraphicFramePr>
        <p:xfrm>
          <a:off x="3154630" y="888897"/>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Oval 4">
            <a:extLst>
              <a:ext uri="{FF2B5EF4-FFF2-40B4-BE49-F238E27FC236}">
                <a16:creationId xmlns:a16="http://schemas.microsoft.com/office/drawing/2014/main" id="{F56678FD-15A4-4032-8AA8-8DBC1646C6BC}"/>
              </a:ext>
            </a:extLst>
          </p:cNvPr>
          <p:cNvSpPr/>
          <p:nvPr/>
        </p:nvSpPr>
        <p:spPr>
          <a:xfrm>
            <a:off x="624689" y="1933684"/>
            <a:ext cx="3051018" cy="3114392"/>
          </a:xfrm>
          <a:prstGeom prst="ellipse">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ysClr val="windowText" lastClr="000000"/>
                </a:solidFill>
              </a:rPr>
              <a:t>Boxwood Phyllosphere Microbiome project</a:t>
            </a:r>
          </a:p>
        </p:txBody>
      </p:sp>
    </p:spTree>
    <p:extLst>
      <p:ext uri="{BB962C8B-B14F-4D97-AF65-F5344CB8AC3E}">
        <p14:creationId xmlns:p14="http://schemas.microsoft.com/office/powerpoint/2010/main" val="19218539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372A14-65CC-4946-8FBA-D5C3B0C89F36}"/>
              </a:ext>
            </a:extLst>
          </p:cNvPr>
          <p:cNvSpPr>
            <a:spLocks noGrp="1"/>
          </p:cNvSpPr>
          <p:nvPr>
            <p:ph type="ctrTitle"/>
          </p:nvPr>
        </p:nvSpPr>
        <p:spPr/>
        <p:txBody>
          <a:bodyPr>
            <a:normAutofit fontScale="90000"/>
          </a:bodyPr>
          <a:lstStyle/>
          <a:p>
            <a:r>
              <a:rPr lang="en-US" b="1" dirty="0">
                <a:cs typeface="Aharoni" panose="02010803020104030203" pitchFamily="2" charset="-79"/>
              </a:rPr>
              <a:t>Preliminary report of the fungicide impacts on boxwood phyllosphere microbiome  </a:t>
            </a:r>
          </a:p>
        </p:txBody>
      </p:sp>
      <p:sp>
        <p:nvSpPr>
          <p:cNvPr id="3" name="Subtitle 2">
            <a:extLst>
              <a:ext uri="{FF2B5EF4-FFF2-40B4-BE49-F238E27FC236}">
                <a16:creationId xmlns:a16="http://schemas.microsoft.com/office/drawing/2014/main" id="{40DCCFA6-2107-414F-8918-E69374781CB5}"/>
              </a:ext>
            </a:extLst>
          </p:cNvPr>
          <p:cNvSpPr>
            <a:spLocks noGrp="1"/>
          </p:cNvSpPr>
          <p:nvPr>
            <p:ph type="subTitle" idx="1"/>
          </p:nvPr>
        </p:nvSpPr>
        <p:spPr>
          <a:xfrm>
            <a:off x="1370091" y="4079875"/>
            <a:ext cx="9144000" cy="1655762"/>
          </a:xfrm>
        </p:spPr>
        <p:txBody>
          <a:bodyPr/>
          <a:lstStyle/>
          <a:p>
            <a:r>
              <a:rPr lang="en-US" dirty="0">
                <a:latin typeface="+mj-lt"/>
              </a:rPr>
              <a:t>Xiaoping Li</a:t>
            </a:r>
          </a:p>
          <a:p>
            <a:r>
              <a:rPr lang="en-US" dirty="0">
                <a:latin typeface="+mj-lt"/>
              </a:rPr>
              <a:t>11/17/2021</a:t>
            </a:r>
          </a:p>
        </p:txBody>
      </p:sp>
    </p:spTree>
    <p:extLst>
      <p:ext uri="{BB962C8B-B14F-4D97-AF65-F5344CB8AC3E}">
        <p14:creationId xmlns:p14="http://schemas.microsoft.com/office/powerpoint/2010/main" val="21652149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9DB02D-2A71-4C04-9B3C-F70055171CAC}"/>
              </a:ext>
            </a:extLst>
          </p:cNvPr>
          <p:cNvSpPr>
            <a:spLocks noGrp="1"/>
          </p:cNvSpPr>
          <p:nvPr>
            <p:ph type="title"/>
          </p:nvPr>
        </p:nvSpPr>
        <p:spPr/>
        <p:txBody>
          <a:bodyPr/>
          <a:lstStyle/>
          <a:p>
            <a:r>
              <a:rPr lang="en-US" b="1" u="sng" dirty="0"/>
              <a:t>Introduction</a:t>
            </a:r>
          </a:p>
        </p:txBody>
      </p:sp>
      <p:sp>
        <p:nvSpPr>
          <p:cNvPr id="3" name="Content Placeholder 2">
            <a:extLst>
              <a:ext uri="{FF2B5EF4-FFF2-40B4-BE49-F238E27FC236}">
                <a16:creationId xmlns:a16="http://schemas.microsoft.com/office/drawing/2014/main" id="{4119648D-11A7-42CF-BAB7-D29FAB875A02}"/>
              </a:ext>
            </a:extLst>
          </p:cNvPr>
          <p:cNvSpPr>
            <a:spLocks noGrp="1"/>
          </p:cNvSpPr>
          <p:nvPr>
            <p:ph idx="1"/>
          </p:nvPr>
        </p:nvSpPr>
        <p:spPr/>
        <p:txBody>
          <a:bodyPr/>
          <a:lstStyle/>
          <a:p>
            <a:r>
              <a:rPr lang="en-US" dirty="0"/>
              <a:t>Phyllosphere microbial communities play critical role to plant growth and health</a:t>
            </a:r>
          </a:p>
          <a:p>
            <a:endParaRPr lang="en-US" dirty="0"/>
          </a:p>
          <a:p>
            <a:r>
              <a:rPr lang="en-US" dirty="0"/>
              <a:t>Fungicides are commonly applied to suppress plant pathogens </a:t>
            </a:r>
          </a:p>
          <a:p>
            <a:pPr lvl="1"/>
            <a:r>
              <a:rPr lang="en-US" dirty="0"/>
              <a:t>This may have negative effects on the beneficial microbes</a:t>
            </a:r>
          </a:p>
          <a:p>
            <a:pPr lvl="1"/>
            <a:r>
              <a:rPr lang="en-US" dirty="0"/>
              <a:t>This may select microbes that are capable of degrading fungicide</a:t>
            </a:r>
          </a:p>
        </p:txBody>
      </p:sp>
    </p:spTree>
    <p:extLst>
      <p:ext uri="{BB962C8B-B14F-4D97-AF65-F5344CB8AC3E}">
        <p14:creationId xmlns:p14="http://schemas.microsoft.com/office/powerpoint/2010/main" val="13280319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8634CB8-19A8-4B54-B2A9-A2FA9AC52358}"/>
              </a:ext>
            </a:extLst>
          </p:cNvPr>
          <p:cNvSpPr txBox="1">
            <a:spLocks/>
          </p:cNvSpPr>
          <p:nvPr/>
        </p:nvSpPr>
        <p:spPr>
          <a:xfrm>
            <a:off x="990600" y="51752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Research questions</a:t>
            </a:r>
          </a:p>
        </p:txBody>
      </p:sp>
      <p:sp>
        <p:nvSpPr>
          <p:cNvPr id="5" name="Content Placeholder 2">
            <a:extLst>
              <a:ext uri="{FF2B5EF4-FFF2-40B4-BE49-F238E27FC236}">
                <a16:creationId xmlns:a16="http://schemas.microsoft.com/office/drawing/2014/main" id="{DF63989F-1D20-46C0-B505-824FB46A0674}"/>
              </a:ext>
            </a:extLst>
          </p:cNvPr>
          <p:cNvSpPr>
            <a:spLocks noGrp="1"/>
          </p:cNvSpPr>
          <p:nvPr>
            <p:ph idx="1"/>
          </p:nvPr>
        </p:nvSpPr>
        <p:spPr>
          <a:xfrm>
            <a:off x="838200" y="1825625"/>
            <a:ext cx="10515600" cy="4351338"/>
          </a:xfrm>
        </p:spPr>
        <p:txBody>
          <a:bodyPr/>
          <a:lstStyle/>
          <a:p>
            <a:r>
              <a:rPr lang="en-US" dirty="0"/>
              <a:t>If and how boxwood phyllosphere microbiome may be affected by fungicide applications?</a:t>
            </a:r>
          </a:p>
          <a:p>
            <a:endParaRPr lang="en-US" dirty="0"/>
          </a:p>
          <a:p>
            <a:r>
              <a:rPr lang="en-US" dirty="0"/>
              <a:t>If and how affected microbes may bounce back with time after fungicide treatments?</a:t>
            </a:r>
          </a:p>
          <a:p>
            <a:endParaRPr lang="en-US" dirty="0"/>
          </a:p>
          <a:p>
            <a:endParaRPr lang="en-US" dirty="0"/>
          </a:p>
          <a:p>
            <a:endParaRPr lang="en-US" dirty="0"/>
          </a:p>
        </p:txBody>
      </p:sp>
    </p:spTree>
    <p:extLst>
      <p:ext uri="{BB962C8B-B14F-4D97-AF65-F5344CB8AC3E}">
        <p14:creationId xmlns:p14="http://schemas.microsoft.com/office/powerpoint/2010/main" val="131376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F3A92-33D2-4E15-9E5C-FFB1CE6B3AB2}"/>
              </a:ext>
            </a:extLst>
          </p:cNvPr>
          <p:cNvSpPr>
            <a:spLocks noGrp="1"/>
          </p:cNvSpPr>
          <p:nvPr>
            <p:ph type="title"/>
          </p:nvPr>
        </p:nvSpPr>
        <p:spPr>
          <a:xfrm>
            <a:off x="488569" y="226116"/>
            <a:ext cx="10515600" cy="1325563"/>
          </a:xfrm>
        </p:spPr>
        <p:txBody>
          <a:bodyPr/>
          <a:lstStyle/>
          <a:p>
            <a:r>
              <a:rPr lang="en-US" b="1" u="sng" dirty="0"/>
              <a:t>Study overview</a:t>
            </a:r>
          </a:p>
        </p:txBody>
      </p:sp>
      <p:graphicFrame>
        <p:nvGraphicFramePr>
          <p:cNvPr id="10" name="Diagram 9">
            <a:extLst>
              <a:ext uri="{FF2B5EF4-FFF2-40B4-BE49-F238E27FC236}">
                <a16:creationId xmlns:a16="http://schemas.microsoft.com/office/drawing/2014/main" id="{078C00CE-D408-41B5-A96D-D50B9EC620C5}"/>
              </a:ext>
            </a:extLst>
          </p:cNvPr>
          <p:cNvGraphicFramePr/>
          <p:nvPr>
            <p:extLst>
              <p:ext uri="{D42A27DB-BD31-4B8C-83A1-F6EECF244321}">
                <p14:modId xmlns:p14="http://schemas.microsoft.com/office/powerpoint/2010/main" val="2463927391"/>
              </p:ext>
            </p:extLst>
          </p:nvPr>
        </p:nvGraphicFramePr>
        <p:xfrm>
          <a:off x="746752" y="1276539"/>
          <a:ext cx="10698495" cy="73900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ectangle: Rounded Corners 11">
            <a:extLst>
              <a:ext uri="{FF2B5EF4-FFF2-40B4-BE49-F238E27FC236}">
                <a16:creationId xmlns:a16="http://schemas.microsoft.com/office/drawing/2014/main" id="{899F4A30-62B9-4257-BE0F-B34019D2A24A}"/>
              </a:ext>
            </a:extLst>
          </p:cNvPr>
          <p:cNvSpPr/>
          <p:nvPr/>
        </p:nvSpPr>
        <p:spPr>
          <a:xfrm>
            <a:off x="4715347" y="688063"/>
            <a:ext cx="2201501" cy="3186820"/>
          </a:xfrm>
          <a:prstGeom prst="roundRect">
            <a:avLst/>
          </a:prstGeom>
          <a:noFill/>
          <a:ln>
            <a:solidFill>
              <a:srgbClr val="7030A0"/>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Rounded Corners 12">
            <a:extLst>
              <a:ext uri="{FF2B5EF4-FFF2-40B4-BE49-F238E27FC236}">
                <a16:creationId xmlns:a16="http://schemas.microsoft.com/office/drawing/2014/main" id="{0121D2C4-F87B-4EBF-9BC1-5D2D6575A7A8}"/>
              </a:ext>
            </a:extLst>
          </p:cNvPr>
          <p:cNvSpPr/>
          <p:nvPr/>
        </p:nvSpPr>
        <p:spPr>
          <a:xfrm>
            <a:off x="7260879" y="688063"/>
            <a:ext cx="2343339" cy="3186820"/>
          </a:xfrm>
          <a:prstGeom prst="roundRect">
            <a:avLst/>
          </a:prstGeom>
          <a:noFill/>
          <a:ln>
            <a:solidFill>
              <a:srgbClr val="0070C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Rounded Corners 13">
            <a:extLst>
              <a:ext uri="{FF2B5EF4-FFF2-40B4-BE49-F238E27FC236}">
                <a16:creationId xmlns:a16="http://schemas.microsoft.com/office/drawing/2014/main" id="{64DE9008-97C9-41D5-A1F7-C593DC0CCEFC}"/>
              </a:ext>
            </a:extLst>
          </p:cNvPr>
          <p:cNvSpPr/>
          <p:nvPr/>
        </p:nvSpPr>
        <p:spPr>
          <a:xfrm>
            <a:off x="5060887" y="1551679"/>
            <a:ext cx="1493822" cy="588476"/>
          </a:xfrm>
          <a:prstGeom prst="roundRect">
            <a:avLst/>
          </a:prstGeom>
          <a:ln>
            <a:noFill/>
          </a:ln>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Bacteria</a:t>
            </a:r>
          </a:p>
        </p:txBody>
      </p:sp>
      <p:sp>
        <p:nvSpPr>
          <p:cNvPr id="15" name="Rectangle: Rounded Corners 14">
            <a:extLst>
              <a:ext uri="{FF2B5EF4-FFF2-40B4-BE49-F238E27FC236}">
                <a16:creationId xmlns:a16="http://schemas.microsoft.com/office/drawing/2014/main" id="{23EF29F3-B716-4273-A9C5-77798CC7B448}"/>
              </a:ext>
            </a:extLst>
          </p:cNvPr>
          <p:cNvSpPr/>
          <p:nvPr/>
        </p:nvSpPr>
        <p:spPr>
          <a:xfrm>
            <a:off x="5069186" y="2434393"/>
            <a:ext cx="1493822" cy="588476"/>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Fungi</a:t>
            </a:r>
          </a:p>
        </p:txBody>
      </p:sp>
      <p:sp>
        <p:nvSpPr>
          <p:cNvPr id="16" name="Rectangle: Rounded Corners 15">
            <a:extLst>
              <a:ext uri="{FF2B5EF4-FFF2-40B4-BE49-F238E27FC236}">
                <a16:creationId xmlns:a16="http://schemas.microsoft.com/office/drawing/2014/main" id="{9E370CFB-4BB9-40DE-8261-DFC71B7499EF}"/>
              </a:ext>
            </a:extLst>
          </p:cNvPr>
          <p:cNvSpPr/>
          <p:nvPr/>
        </p:nvSpPr>
        <p:spPr>
          <a:xfrm>
            <a:off x="7595261" y="1551679"/>
            <a:ext cx="1493822" cy="588476"/>
          </a:xfrm>
          <a:prstGeom prst="roundRect">
            <a:avLst/>
          </a:prstGeom>
        </p:spPr>
        <p:style>
          <a:lnRef idx="3">
            <a:schemeClr val="lt1"/>
          </a:lnRef>
          <a:fillRef idx="1">
            <a:schemeClr val="accent6"/>
          </a:fillRef>
          <a:effectRef idx="1">
            <a:schemeClr val="accent6"/>
          </a:effectRef>
          <a:fontRef idx="minor">
            <a:schemeClr val="lt1"/>
          </a:fontRef>
        </p:style>
        <p:txBody>
          <a:bodyPr rtlCol="0" anchor="ctr"/>
          <a:lstStyle/>
          <a:p>
            <a:pPr algn="ctr"/>
            <a:r>
              <a:rPr lang="en-US" dirty="0"/>
              <a:t>Bacteria</a:t>
            </a:r>
          </a:p>
        </p:txBody>
      </p:sp>
      <p:sp>
        <p:nvSpPr>
          <p:cNvPr id="17" name="Rectangle: Rounded Corners 16">
            <a:extLst>
              <a:ext uri="{FF2B5EF4-FFF2-40B4-BE49-F238E27FC236}">
                <a16:creationId xmlns:a16="http://schemas.microsoft.com/office/drawing/2014/main" id="{AAB5EB2F-5A39-4CE8-A90C-3B0340D9421C}"/>
              </a:ext>
            </a:extLst>
          </p:cNvPr>
          <p:cNvSpPr/>
          <p:nvPr/>
        </p:nvSpPr>
        <p:spPr>
          <a:xfrm>
            <a:off x="7595261" y="2415295"/>
            <a:ext cx="1493822" cy="588476"/>
          </a:xfrm>
          <a:prstGeom prst="roundRect">
            <a:avLst/>
          </a:prstGeom>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Fungi</a:t>
            </a:r>
          </a:p>
        </p:txBody>
      </p:sp>
      <p:sp>
        <p:nvSpPr>
          <p:cNvPr id="18" name="TextBox 17">
            <a:extLst>
              <a:ext uri="{FF2B5EF4-FFF2-40B4-BE49-F238E27FC236}">
                <a16:creationId xmlns:a16="http://schemas.microsoft.com/office/drawing/2014/main" id="{B29C6545-2C66-4380-A942-2838D9851172}"/>
              </a:ext>
            </a:extLst>
          </p:cNvPr>
          <p:cNvSpPr txBox="1"/>
          <p:nvPr/>
        </p:nvSpPr>
        <p:spPr>
          <a:xfrm>
            <a:off x="5150668" y="797635"/>
            <a:ext cx="1711105" cy="646331"/>
          </a:xfrm>
          <a:prstGeom prst="rect">
            <a:avLst/>
          </a:prstGeom>
          <a:noFill/>
        </p:spPr>
        <p:txBody>
          <a:bodyPr wrap="square" rtlCol="0">
            <a:spAutoFit/>
          </a:bodyPr>
          <a:lstStyle/>
          <a:p>
            <a:r>
              <a:rPr lang="en-US" dirty="0"/>
              <a:t>Epiphytic -Surface</a:t>
            </a:r>
          </a:p>
        </p:txBody>
      </p:sp>
      <p:sp>
        <p:nvSpPr>
          <p:cNvPr id="19" name="TextBox 18">
            <a:extLst>
              <a:ext uri="{FF2B5EF4-FFF2-40B4-BE49-F238E27FC236}">
                <a16:creationId xmlns:a16="http://schemas.microsoft.com/office/drawing/2014/main" id="{517156B9-7E67-4709-BE9B-ACDF7E3B3338}"/>
              </a:ext>
            </a:extLst>
          </p:cNvPr>
          <p:cNvSpPr txBox="1"/>
          <p:nvPr/>
        </p:nvSpPr>
        <p:spPr>
          <a:xfrm>
            <a:off x="7737536" y="767778"/>
            <a:ext cx="1711105" cy="646331"/>
          </a:xfrm>
          <a:prstGeom prst="rect">
            <a:avLst/>
          </a:prstGeom>
          <a:noFill/>
        </p:spPr>
        <p:txBody>
          <a:bodyPr wrap="square" rtlCol="0">
            <a:spAutoFit/>
          </a:bodyPr>
          <a:lstStyle/>
          <a:p>
            <a:r>
              <a:rPr lang="en-US" dirty="0"/>
              <a:t>Endophytic</a:t>
            </a:r>
          </a:p>
          <a:p>
            <a:r>
              <a:rPr lang="en-US" dirty="0"/>
              <a:t>Tissue</a:t>
            </a:r>
          </a:p>
        </p:txBody>
      </p:sp>
    </p:spTree>
    <p:extLst>
      <p:ext uri="{BB962C8B-B14F-4D97-AF65-F5344CB8AC3E}">
        <p14:creationId xmlns:p14="http://schemas.microsoft.com/office/powerpoint/2010/main" val="1791784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Arrow: Down 28">
            <a:extLst>
              <a:ext uri="{FF2B5EF4-FFF2-40B4-BE49-F238E27FC236}">
                <a16:creationId xmlns:a16="http://schemas.microsoft.com/office/drawing/2014/main" id="{EF6A4565-A047-4ADA-B4AB-76F7140BCCBD}"/>
              </a:ext>
            </a:extLst>
          </p:cNvPr>
          <p:cNvSpPr/>
          <p:nvPr/>
        </p:nvSpPr>
        <p:spPr>
          <a:xfrm>
            <a:off x="1920764" y="4787486"/>
            <a:ext cx="146482" cy="487104"/>
          </a:xfrm>
          <a:prstGeom prst="downArrow">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4" name="Table 4">
            <a:extLst>
              <a:ext uri="{FF2B5EF4-FFF2-40B4-BE49-F238E27FC236}">
                <a16:creationId xmlns:a16="http://schemas.microsoft.com/office/drawing/2014/main" id="{C4FAD0F5-B3FE-4DEB-ADE8-7672E5F14A8B}"/>
              </a:ext>
            </a:extLst>
          </p:cNvPr>
          <p:cNvGraphicFramePr>
            <a:graphicFrameLocks noGrp="1"/>
          </p:cNvGraphicFramePr>
          <p:nvPr>
            <p:extLst>
              <p:ext uri="{D42A27DB-BD31-4B8C-83A1-F6EECF244321}">
                <p14:modId xmlns:p14="http://schemas.microsoft.com/office/powerpoint/2010/main" val="438918461"/>
              </p:ext>
            </p:extLst>
          </p:nvPr>
        </p:nvGraphicFramePr>
        <p:xfrm>
          <a:off x="577010" y="1395618"/>
          <a:ext cx="10515600" cy="1854200"/>
        </p:xfrm>
        <a:graphic>
          <a:graphicData uri="http://schemas.openxmlformats.org/drawingml/2006/table">
            <a:tbl>
              <a:tblPr firstRow="1" bandRow="1">
                <a:tableStyleId>{9D7B26C5-4107-4FEC-AEDC-1716B250A1EF}</a:tableStyleId>
              </a:tblPr>
              <a:tblGrid>
                <a:gridCol w="492272">
                  <a:extLst>
                    <a:ext uri="{9D8B030D-6E8A-4147-A177-3AD203B41FA5}">
                      <a16:colId xmlns:a16="http://schemas.microsoft.com/office/drawing/2014/main" val="2935857593"/>
                    </a:ext>
                  </a:extLst>
                </a:gridCol>
                <a:gridCol w="2308633">
                  <a:extLst>
                    <a:ext uri="{9D8B030D-6E8A-4147-A177-3AD203B41FA5}">
                      <a16:colId xmlns:a16="http://schemas.microsoft.com/office/drawing/2014/main" val="1304226934"/>
                    </a:ext>
                  </a:extLst>
                </a:gridCol>
                <a:gridCol w="5085795">
                  <a:extLst>
                    <a:ext uri="{9D8B030D-6E8A-4147-A177-3AD203B41FA5}">
                      <a16:colId xmlns:a16="http://schemas.microsoft.com/office/drawing/2014/main" val="3911103033"/>
                    </a:ext>
                  </a:extLst>
                </a:gridCol>
                <a:gridCol w="2628900">
                  <a:extLst>
                    <a:ext uri="{9D8B030D-6E8A-4147-A177-3AD203B41FA5}">
                      <a16:colId xmlns:a16="http://schemas.microsoft.com/office/drawing/2014/main" val="2075455609"/>
                    </a:ext>
                  </a:extLst>
                </a:gridCol>
              </a:tblGrid>
              <a:tr h="370840">
                <a:tc>
                  <a:txBody>
                    <a:bodyPr/>
                    <a:lstStyle/>
                    <a:p>
                      <a:endParaRPr lang="en-US" dirty="0"/>
                    </a:p>
                  </a:txBody>
                  <a:tcPr/>
                </a:tc>
                <a:tc>
                  <a:txBody>
                    <a:bodyPr/>
                    <a:lstStyle/>
                    <a:p>
                      <a:r>
                        <a:rPr lang="en-US" dirty="0"/>
                        <a:t>Fungicide brand name</a:t>
                      </a:r>
                    </a:p>
                  </a:txBody>
                  <a:tcPr/>
                </a:tc>
                <a:tc>
                  <a:txBody>
                    <a:bodyPr/>
                    <a:lstStyle/>
                    <a:p>
                      <a:r>
                        <a:rPr lang="en-US" dirty="0"/>
                        <a:t>Active ingredient</a:t>
                      </a:r>
                    </a:p>
                  </a:txBody>
                  <a:tcPr/>
                </a:tc>
                <a:tc>
                  <a:txBody>
                    <a:bodyPr/>
                    <a:lstStyle/>
                    <a:p>
                      <a:r>
                        <a:rPr lang="en-US" dirty="0"/>
                        <a:t>Mobility</a:t>
                      </a:r>
                    </a:p>
                  </a:txBody>
                  <a:tcPr/>
                </a:tc>
                <a:extLst>
                  <a:ext uri="{0D108BD9-81ED-4DB2-BD59-A6C34878D82A}">
                    <a16:rowId xmlns:a16="http://schemas.microsoft.com/office/drawing/2014/main" val="3395457311"/>
                  </a:ext>
                </a:extLst>
              </a:tr>
              <a:tr h="370840">
                <a:tc>
                  <a:txBody>
                    <a:bodyPr/>
                    <a:lstStyle/>
                    <a:p>
                      <a:r>
                        <a:rPr lang="en-US" dirty="0"/>
                        <a:t>1</a:t>
                      </a:r>
                    </a:p>
                  </a:txBody>
                  <a:tcPr/>
                </a:tc>
                <a:tc>
                  <a:txBody>
                    <a:bodyPr/>
                    <a:lstStyle/>
                    <a:p>
                      <a:r>
                        <a:rPr lang="en-US" dirty="0"/>
                        <a:t>Banner Maxx</a:t>
                      </a:r>
                    </a:p>
                  </a:txBody>
                  <a:tcPr/>
                </a:tc>
                <a:tc>
                  <a:txBody>
                    <a:bodyPr/>
                    <a:lstStyle/>
                    <a:p>
                      <a:r>
                        <a:rPr lang="en-US" dirty="0"/>
                        <a:t>Propiconazole (14.3%)</a:t>
                      </a:r>
                    </a:p>
                  </a:txBody>
                  <a:tcPr/>
                </a:tc>
                <a:tc>
                  <a:txBody>
                    <a:bodyPr/>
                    <a:lstStyle/>
                    <a:p>
                      <a:r>
                        <a:rPr lang="en-US" dirty="0"/>
                        <a:t>Systemic</a:t>
                      </a:r>
                    </a:p>
                  </a:txBody>
                  <a:tcPr/>
                </a:tc>
                <a:extLst>
                  <a:ext uri="{0D108BD9-81ED-4DB2-BD59-A6C34878D82A}">
                    <a16:rowId xmlns:a16="http://schemas.microsoft.com/office/drawing/2014/main" val="2521986694"/>
                  </a:ext>
                </a:extLst>
              </a:tr>
              <a:tr h="370840">
                <a:tc>
                  <a:txBody>
                    <a:bodyPr/>
                    <a:lstStyle/>
                    <a:p>
                      <a:r>
                        <a:rPr lang="en-US" dirty="0"/>
                        <a:t>2</a:t>
                      </a:r>
                    </a:p>
                  </a:txBody>
                  <a:tcPr/>
                </a:tc>
                <a:tc>
                  <a:txBody>
                    <a:bodyPr/>
                    <a:lstStyle/>
                    <a:p>
                      <a:r>
                        <a:rPr lang="en-US" dirty="0" err="1"/>
                        <a:t>Daconil</a:t>
                      </a:r>
                      <a:endParaRPr lang="en-US" dirty="0"/>
                    </a:p>
                  </a:txBody>
                  <a:tcPr/>
                </a:tc>
                <a:tc>
                  <a:txBody>
                    <a:bodyPr/>
                    <a:lstStyle/>
                    <a:p>
                      <a:r>
                        <a:rPr lang="en-US" dirty="0"/>
                        <a:t>Chlorothalonil (54%)</a:t>
                      </a:r>
                    </a:p>
                  </a:txBody>
                  <a:tcPr/>
                </a:tc>
                <a:tc>
                  <a:txBody>
                    <a:bodyPr/>
                    <a:lstStyle/>
                    <a:p>
                      <a:r>
                        <a:rPr lang="en-US" dirty="0"/>
                        <a:t>Contact</a:t>
                      </a:r>
                    </a:p>
                  </a:txBody>
                  <a:tcPr/>
                </a:tc>
                <a:extLst>
                  <a:ext uri="{0D108BD9-81ED-4DB2-BD59-A6C34878D82A}">
                    <a16:rowId xmlns:a16="http://schemas.microsoft.com/office/drawing/2014/main" val="3487657857"/>
                  </a:ext>
                </a:extLst>
              </a:tr>
              <a:tr h="370840">
                <a:tc>
                  <a:txBody>
                    <a:bodyPr/>
                    <a:lstStyle/>
                    <a:p>
                      <a:r>
                        <a:rPr lang="en-US" dirty="0"/>
                        <a:t>3</a:t>
                      </a:r>
                    </a:p>
                  </a:txBody>
                  <a:tcPr/>
                </a:tc>
                <a:tc>
                  <a:txBody>
                    <a:bodyPr/>
                    <a:lstStyle/>
                    <a:p>
                      <a:r>
                        <a:rPr lang="en-US" dirty="0"/>
                        <a:t>Concert II</a:t>
                      </a:r>
                    </a:p>
                  </a:txBody>
                  <a:tcPr/>
                </a:tc>
                <a:tc>
                  <a:txBody>
                    <a:bodyPr/>
                    <a:lstStyle/>
                    <a:p>
                      <a:r>
                        <a:rPr lang="en-US" dirty="0"/>
                        <a:t>Propiconazole (2.9%)+ Chlorothalonil (38.5%)</a:t>
                      </a:r>
                    </a:p>
                  </a:txBody>
                  <a:tcPr/>
                </a:tc>
                <a:tc>
                  <a:txBody>
                    <a:bodyPr/>
                    <a:lstStyle/>
                    <a:p>
                      <a:r>
                        <a:rPr lang="en-US" dirty="0"/>
                        <a:t>Mixed</a:t>
                      </a:r>
                    </a:p>
                  </a:txBody>
                  <a:tcPr/>
                </a:tc>
                <a:extLst>
                  <a:ext uri="{0D108BD9-81ED-4DB2-BD59-A6C34878D82A}">
                    <a16:rowId xmlns:a16="http://schemas.microsoft.com/office/drawing/2014/main" val="2308250071"/>
                  </a:ext>
                </a:extLst>
              </a:tr>
              <a:tr h="370840">
                <a:tc>
                  <a:txBody>
                    <a:bodyPr/>
                    <a:lstStyle/>
                    <a:p>
                      <a:r>
                        <a:rPr lang="en-US" dirty="0"/>
                        <a:t>4</a:t>
                      </a:r>
                    </a:p>
                  </a:txBody>
                  <a:tcPr/>
                </a:tc>
                <a:tc>
                  <a:txBody>
                    <a:bodyPr/>
                    <a:lstStyle/>
                    <a:p>
                      <a:r>
                        <a:rPr lang="en-US" dirty="0"/>
                        <a:t>NT (Non treatment)</a:t>
                      </a:r>
                    </a:p>
                  </a:txBody>
                  <a:tcPr/>
                </a:tc>
                <a:tc>
                  <a:txBody>
                    <a:bodyPr/>
                    <a:lstStyle/>
                    <a:p>
                      <a:r>
                        <a:rPr lang="en-US" dirty="0"/>
                        <a:t>NA</a:t>
                      </a:r>
                    </a:p>
                  </a:txBody>
                  <a:tcPr/>
                </a:tc>
                <a:tc>
                  <a:txBody>
                    <a:bodyPr/>
                    <a:lstStyle/>
                    <a:p>
                      <a:r>
                        <a:rPr lang="en-US" dirty="0"/>
                        <a:t>NA</a:t>
                      </a:r>
                    </a:p>
                  </a:txBody>
                  <a:tcPr/>
                </a:tc>
                <a:extLst>
                  <a:ext uri="{0D108BD9-81ED-4DB2-BD59-A6C34878D82A}">
                    <a16:rowId xmlns:a16="http://schemas.microsoft.com/office/drawing/2014/main" val="2857382206"/>
                  </a:ext>
                </a:extLst>
              </a:tr>
            </a:tbl>
          </a:graphicData>
        </a:graphic>
      </p:graphicFrame>
      <p:sp>
        <p:nvSpPr>
          <p:cNvPr id="5" name="Arrow: Right 4">
            <a:extLst>
              <a:ext uri="{FF2B5EF4-FFF2-40B4-BE49-F238E27FC236}">
                <a16:creationId xmlns:a16="http://schemas.microsoft.com/office/drawing/2014/main" id="{66927DC7-611C-4EF2-8170-441E3C053FC4}"/>
              </a:ext>
            </a:extLst>
          </p:cNvPr>
          <p:cNvSpPr/>
          <p:nvPr/>
        </p:nvSpPr>
        <p:spPr>
          <a:xfrm>
            <a:off x="1358987" y="5287501"/>
            <a:ext cx="4475823" cy="214256"/>
          </a:xfrm>
          <a:prstGeom prst="rightArrow">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Arrow: Down 19">
            <a:extLst>
              <a:ext uri="{FF2B5EF4-FFF2-40B4-BE49-F238E27FC236}">
                <a16:creationId xmlns:a16="http://schemas.microsoft.com/office/drawing/2014/main" id="{CC9CC47F-7B6E-4814-AD0E-7D0DCA9A770F}"/>
              </a:ext>
            </a:extLst>
          </p:cNvPr>
          <p:cNvSpPr/>
          <p:nvPr/>
        </p:nvSpPr>
        <p:spPr>
          <a:xfrm>
            <a:off x="1731415" y="4787760"/>
            <a:ext cx="146482" cy="487104"/>
          </a:xfrm>
          <a:prstGeom prst="downArrow">
            <a:avLst/>
          </a:prstGeom>
          <a:solidFill>
            <a:schemeClr val="tx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80D238E6-C0CB-4B5A-829C-F5E6F189AB54}"/>
              </a:ext>
            </a:extLst>
          </p:cNvPr>
          <p:cNvSpPr txBox="1"/>
          <p:nvPr/>
        </p:nvSpPr>
        <p:spPr>
          <a:xfrm>
            <a:off x="3043255" y="6012932"/>
            <a:ext cx="2604337" cy="369332"/>
          </a:xfrm>
          <a:prstGeom prst="rect">
            <a:avLst/>
          </a:prstGeom>
          <a:noFill/>
        </p:spPr>
        <p:txBody>
          <a:bodyPr wrap="square" rtlCol="0">
            <a:spAutoFit/>
          </a:bodyPr>
          <a:lstStyle/>
          <a:p>
            <a:r>
              <a:rPr lang="en-US" dirty="0"/>
              <a:t>May</a:t>
            </a:r>
          </a:p>
        </p:txBody>
      </p:sp>
      <p:sp>
        <p:nvSpPr>
          <p:cNvPr id="23" name="Isosceles Triangle 22">
            <a:extLst>
              <a:ext uri="{FF2B5EF4-FFF2-40B4-BE49-F238E27FC236}">
                <a16:creationId xmlns:a16="http://schemas.microsoft.com/office/drawing/2014/main" id="{A2361734-08FF-4537-AB65-06B1CB98C999}"/>
              </a:ext>
            </a:extLst>
          </p:cNvPr>
          <p:cNvSpPr/>
          <p:nvPr/>
        </p:nvSpPr>
        <p:spPr>
          <a:xfrm>
            <a:off x="1731415" y="5506345"/>
            <a:ext cx="292963" cy="292963"/>
          </a:xfrm>
          <a:prstGeom prst="triangle">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Arrow: Down 24">
            <a:extLst>
              <a:ext uri="{FF2B5EF4-FFF2-40B4-BE49-F238E27FC236}">
                <a16:creationId xmlns:a16="http://schemas.microsoft.com/office/drawing/2014/main" id="{80E98715-0DA3-4565-80E4-F5D8CD31F318}"/>
              </a:ext>
            </a:extLst>
          </p:cNvPr>
          <p:cNvSpPr/>
          <p:nvPr/>
        </p:nvSpPr>
        <p:spPr>
          <a:xfrm>
            <a:off x="3141216" y="4802632"/>
            <a:ext cx="146482" cy="487104"/>
          </a:xfrm>
          <a:prstGeom prst="down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Arrow: Down 26">
            <a:extLst>
              <a:ext uri="{FF2B5EF4-FFF2-40B4-BE49-F238E27FC236}">
                <a16:creationId xmlns:a16="http://schemas.microsoft.com/office/drawing/2014/main" id="{E34A8EC9-513A-4C12-85AE-CA69130AFF92}"/>
              </a:ext>
            </a:extLst>
          </p:cNvPr>
          <p:cNvSpPr/>
          <p:nvPr/>
        </p:nvSpPr>
        <p:spPr>
          <a:xfrm>
            <a:off x="4606842" y="4802632"/>
            <a:ext cx="146482" cy="487104"/>
          </a:xfrm>
          <a:prstGeom prst="downArrow">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7BD9EE8B-39A8-4403-81D0-9E75191655E5}"/>
              </a:ext>
            </a:extLst>
          </p:cNvPr>
          <p:cNvSpPr txBox="1"/>
          <p:nvPr/>
        </p:nvSpPr>
        <p:spPr>
          <a:xfrm rot="18260202">
            <a:off x="4024577" y="3573050"/>
            <a:ext cx="2604337" cy="369332"/>
          </a:xfrm>
          <a:prstGeom prst="rect">
            <a:avLst/>
          </a:prstGeom>
          <a:noFill/>
        </p:spPr>
        <p:txBody>
          <a:bodyPr wrap="square" rtlCol="0">
            <a:spAutoFit/>
          </a:bodyPr>
          <a:lstStyle/>
          <a:p>
            <a:r>
              <a:rPr lang="en-US" dirty="0"/>
              <a:t> 2 weeks post</a:t>
            </a:r>
          </a:p>
        </p:txBody>
      </p:sp>
      <p:sp>
        <p:nvSpPr>
          <p:cNvPr id="39" name="TextBox 38">
            <a:extLst>
              <a:ext uri="{FF2B5EF4-FFF2-40B4-BE49-F238E27FC236}">
                <a16:creationId xmlns:a16="http://schemas.microsoft.com/office/drawing/2014/main" id="{4E2C1D91-D7E4-42B3-9FD9-33AA82144C1F}"/>
              </a:ext>
            </a:extLst>
          </p:cNvPr>
          <p:cNvSpPr txBox="1"/>
          <p:nvPr/>
        </p:nvSpPr>
        <p:spPr>
          <a:xfrm>
            <a:off x="511622" y="5204929"/>
            <a:ext cx="876594" cy="369332"/>
          </a:xfrm>
          <a:prstGeom prst="rect">
            <a:avLst/>
          </a:prstGeom>
          <a:noFill/>
        </p:spPr>
        <p:txBody>
          <a:bodyPr wrap="square" rtlCol="0">
            <a:spAutoFit/>
          </a:bodyPr>
          <a:lstStyle/>
          <a:p>
            <a:r>
              <a:rPr lang="en-US" dirty="0"/>
              <a:t>2021</a:t>
            </a:r>
          </a:p>
        </p:txBody>
      </p:sp>
      <p:sp>
        <p:nvSpPr>
          <p:cNvPr id="40" name="TextBox 39">
            <a:extLst>
              <a:ext uri="{FF2B5EF4-FFF2-40B4-BE49-F238E27FC236}">
                <a16:creationId xmlns:a16="http://schemas.microsoft.com/office/drawing/2014/main" id="{DCD25C6A-4771-4517-9296-69FB0DBC8A4E}"/>
              </a:ext>
            </a:extLst>
          </p:cNvPr>
          <p:cNvSpPr txBox="1"/>
          <p:nvPr/>
        </p:nvSpPr>
        <p:spPr>
          <a:xfrm rot="18260202">
            <a:off x="2520034" y="3609301"/>
            <a:ext cx="2604337" cy="369332"/>
          </a:xfrm>
          <a:prstGeom prst="rect">
            <a:avLst/>
          </a:prstGeom>
          <a:noFill/>
        </p:spPr>
        <p:txBody>
          <a:bodyPr wrap="square" rtlCol="0">
            <a:spAutoFit/>
          </a:bodyPr>
          <a:lstStyle/>
          <a:p>
            <a:r>
              <a:rPr lang="en-US" dirty="0"/>
              <a:t> 1 week post</a:t>
            </a:r>
          </a:p>
        </p:txBody>
      </p:sp>
      <p:sp>
        <p:nvSpPr>
          <p:cNvPr id="41" name="TextBox 40">
            <a:extLst>
              <a:ext uri="{FF2B5EF4-FFF2-40B4-BE49-F238E27FC236}">
                <a16:creationId xmlns:a16="http://schemas.microsoft.com/office/drawing/2014/main" id="{B21AEC67-2A68-4097-978F-8B527F3432C9}"/>
              </a:ext>
            </a:extLst>
          </p:cNvPr>
          <p:cNvSpPr txBox="1"/>
          <p:nvPr/>
        </p:nvSpPr>
        <p:spPr>
          <a:xfrm rot="18260202">
            <a:off x="1447173" y="3573051"/>
            <a:ext cx="2604337" cy="369332"/>
          </a:xfrm>
          <a:prstGeom prst="rect">
            <a:avLst/>
          </a:prstGeom>
          <a:noFill/>
        </p:spPr>
        <p:txBody>
          <a:bodyPr wrap="square" rtlCol="0">
            <a:spAutoFit/>
          </a:bodyPr>
          <a:lstStyle/>
          <a:p>
            <a:r>
              <a:rPr lang="en-US" dirty="0"/>
              <a:t> 1 day post</a:t>
            </a:r>
          </a:p>
        </p:txBody>
      </p:sp>
      <p:sp>
        <p:nvSpPr>
          <p:cNvPr id="42" name="TextBox 41">
            <a:extLst>
              <a:ext uri="{FF2B5EF4-FFF2-40B4-BE49-F238E27FC236}">
                <a16:creationId xmlns:a16="http://schemas.microsoft.com/office/drawing/2014/main" id="{807DFCAF-151E-4E88-8A67-0404BD95EF13}"/>
              </a:ext>
            </a:extLst>
          </p:cNvPr>
          <p:cNvSpPr txBox="1"/>
          <p:nvPr/>
        </p:nvSpPr>
        <p:spPr>
          <a:xfrm rot="18260202">
            <a:off x="973028" y="3561824"/>
            <a:ext cx="2604337" cy="369332"/>
          </a:xfrm>
          <a:prstGeom prst="rect">
            <a:avLst/>
          </a:prstGeom>
          <a:noFill/>
        </p:spPr>
        <p:txBody>
          <a:bodyPr wrap="square" rtlCol="0">
            <a:spAutoFit/>
          </a:bodyPr>
          <a:lstStyle/>
          <a:p>
            <a:r>
              <a:rPr lang="en-US" dirty="0"/>
              <a:t> Pre treatment</a:t>
            </a:r>
          </a:p>
        </p:txBody>
      </p:sp>
      <p:pic>
        <p:nvPicPr>
          <p:cNvPr id="45" name="Picture 44" descr="A picture containing tree, outdoor, grass, garden&#10;&#10;Description automatically generated">
            <a:extLst>
              <a:ext uri="{FF2B5EF4-FFF2-40B4-BE49-F238E27FC236}">
                <a16:creationId xmlns:a16="http://schemas.microsoft.com/office/drawing/2014/main" id="{9D1410BA-3C82-42CF-8ED1-80914EC6CD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35638" y="130794"/>
            <a:ext cx="4397609" cy="3298206"/>
          </a:xfrm>
          <a:prstGeom prst="rect">
            <a:avLst/>
          </a:prstGeom>
        </p:spPr>
      </p:pic>
      <p:sp>
        <p:nvSpPr>
          <p:cNvPr id="46" name="TextBox 45">
            <a:extLst>
              <a:ext uri="{FF2B5EF4-FFF2-40B4-BE49-F238E27FC236}">
                <a16:creationId xmlns:a16="http://schemas.microsoft.com/office/drawing/2014/main" id="{1F323F1B-6930-4AE3-A992-8DE75CA75AC6}"/>
              </a:ext>
            </a:extLst>
          </p:cNvPr>
          <p:cNvSpPr txBox="1"/>
          <p:nvPr/>
        </p:nvSpPr>
        <p:spPr>
          <a:xfrm>
            <a:off x="7628786" y="3796941"/>
            <a:ext cx="3402084" cy="2585323"/>
          </a:xfrm>
          <a:prstGeom prst="rect">
            <a:avLst/>
          </a:prstGeom>
          <a:noFill/>
          <a:ln>
            <a:solidFill>
              <a:schemeClr val="tx1">
                <a:lumMod val="95000"/>
                <a:lumOff val="5000"/>
              </a:schemeClr>
            </a:solidFill>
          </a:ln>
        </p:spPr>
        <p:txBody>
          <a:bodyPr wrap="square" rtlCol="0">
            <a:spAutoFit/>
          </a:bodyPr>
          <a:lstStyle/>
          <a:p>
            <a:pPr marL="285750" indent="-285750">
              <a:buFont typeface="Arial" panose="020B0604020202020204" pitchFamily="34" charset="0"/>
              <a:buChar char="•"/>
            </a:pPr>
            <a:r>
              <a:rPr lang="en-US" dirty="0"/>
              <a:t>4 blocks, one treatment and one plant in each block</a:t>
            </a:r>
            <a:endParaRPr lang="en-US" i="1" dirty="0"/>
          </a:p>
          <a:p>
            <a:pPr marL="285750" indent="-285750">
              <a:buFont typeface="Arial" panose="020B0604020202020204" pitchFamily="34" charset="0"/>
              <a:buChar char="•"/>
            </a:pPr>
            <a:endParaRPr lang="en-US" i="1" dirty="0"/>
          </a:p>
          <a:p>
            <a:pPr marL="285750" indent="-285750">
              <a:buFont typeface="Arial" panose="020B0604020202020204" pitchFamily="34" charset="0"/>
              <a:buChar char="•"/>
            </a:pPr>
            <a:r>
              <a:rPr lang="en-US" i="1" dirty="0"/>
              <a:t>Buxus </a:t>
            </a:r>
            <a:r>
              <a:rPr lang="en-US" i="1" dirty="0" err="1"/>
              <a:t>semprevirens</a:t>
            </a:r>
            <a:r>
              <a:rPr lang="en-US" i="1" dirty="0"/>
              <a:t> </a:t>
            </a:r>
            <a:r>
              <a:rPr lang="en-US" dirty="0"/>
              <a:t>“Vardar Valley”</a:t>
            </a:r>
          </a:p>
          <a:p>
            <a:endParaRPr lang="en-US" dirty="0"/>
          </a:p>
          <a:p>
            <a:pPr marL="285750" indent="-285750">
              <a:buFont typeface="Arial" panose="020B0604020202020204" pitchFamily="34" charset="0"/>
              <a:buChar char="•"/>
            </a:pPr>
            <a:r>
              <a:rPr lang="en-US" dirty="0"/>
              <a:t>10 -15 twigs were collected (away from the ground)</a:t>
            </a:r>
          </a:p>
          <a:p>
            <a:endParaRPr lang="en-US" dirty="0"/>
          </a:p>
        </p:txBody>
      </p:sp>
      <p:sp>
        <p:nvSpPr>
          <p:cNvPr id="47" name="Title 1">
            <a:extLst>
              <a:ext uri="{FF2B5EF4-FFF2-40B4-BE49-F238E27FC236}">
                <a16:creationId xmlns:a16="http://schemas.microsoft.com/office/drawing/2014/main" id="{6066DB15-F18E-40C5-AEA8-6E7FD6DE1DB5}"/>
              </a:ext>
            </a:extLst>
          </p:cNvPr>
          <p:cNvSpPr>
            <a:spLocks noGrp="1"/>
          </p:cNvSpPr>
          <p:nvPr>
            <p:ph type="title"/>
          </p:nvPr>
        </p:nvSpPr>
        <p:spPr>
          <a:xfrm>
            <a:off x="299185" y="-12609"/>
            <a:ext cx="10515600" cy="1325563"/>
          </a:xfrm>
        </p:spPr>
        <p:txBody>
          <a:bodyPr/>
          <a:lstStyle/>
          <a:p>
            <a:r>
              <a:rPr lang="en-US" b="1" u="sng" dirty="0"/>
              <a:t>Experiment setup</a:t>
            </a:r>
          </a:p>
        </p:txBody>
      </p:sp>
    </p:spTree>
    <p:extLst>
      <p:ext uri="{BB962C8B-B14F-4D97-AF65-F5344CB8AC3E}">
        <p14:creationId xmlns:p14="http://schemas.microsoft.com/office/powerpoint/2010/main" val="1961456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2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2" presetClass="entr" presetSubtype="4" fill="hold" nodeType="clickEffect">
                                  <p:stCondLst>
                                    <p:cond delay="0"/>
                                  </p:stCondLst>
                                  <p:childTnLst>
                                    <p:set>
                                      <p:cBhvr>
                                        <p:cTn id="34" dur="1" fill="hold">
                                          <p:stCondLst>
                                            <p:cond delay="0"/>
                                          </p:stCondLst>
                                        </p:cTn>
                                        <p:tgtEl>
                                          <p:spTgt spid="45"/>
                                        </p:tgtEl>
                                        <p:attrNameLst>
                                          <p:attrName>style.visibility</p:attrName>
                                        </p:attrNameLst>
                                      </p:cBhvr>
                                      <p:to>
                                        <p:strVal val="visible"/>
                                      </p:to>
                                    </p:set>
                                    <p:anim calcmode="lin" valueType="num">
                                      <p:cBhvr additive="base">
                                        <p:cTn id="35" dur="500" fill="hold"/>
                                        <p:tgtEl>
                                          <p:spTgt spid="45"/>
                                        </p:tgtEl>
                                        <p:attrNameLst>
                                          <p:attrName>ppt_x</p:attrName>
                                        </p:attrNameLst>
                                      </p:cBhvr>
                                      <p:tavLst>
                                        <p:tav tm="0">
                                          <p:val>
                                            <p:strVal val="#ppt_x"/>
                                          </p:val>
                                        </p:tav>
                                        <p:tav tm="100000">
                                          <p:val>
                                            <p:strVal val="#ppt_x"/>
                                          </p:val>
                                        </p:tav>
                                      </p:tavLst>
                                    </p:anim>
                                    <p:anim calcmode="lin" valueType="num">
                                      <p:cBhvr additive="base">
                                        <p:cTn id="36"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grpId="0" nodeType="clickEffect">
                                  <p:stCondLst>
                                    <p:cond delay="0"/>
                                  </p:stCondLst>
                                  <p:childTnLst>
                                    <p:set>
                                      <p:cBhvr>
                                        <p:cTn id="40" dur="1" fill="hold">
                                          <p:stCondLst>
                                            <p:cond delay="0"/>
                                          </p:stCondLst>
                                        </p:cTn>
                                        <p:tgtEl>
                                          <p:spTgt spid="46"/>
                                        </p:tgtEl>
                                        <p:attrNameLst>
                                          <p:attrName>style.visibility</p:attrName>
                                        </p:attrNameLst>
                                      </p:cBhvr>
                                      <p:to>
                                        <p:strVal val="visible"/>
                                      </p:to>
                                    </p:set>
                                    <p:anim calcmode="lin" valueType="num">
                                      <p:cBhvr additive="base">
                                        <p:cTn id="41" dur="500" fill="hold"/>
                                        <p:tgtEl>
                                          <p:spTgt spid="46"/>
                                        </p:tgtEl>
                                        <p:attrNameLst>
                                          <p:attrName>ppt_x</p:attrName>
                                        </p:attrNameLst>
                                      </p:cBhvr>
                                      <p:tavLst>
                                        <p:tav tm="0">
                                          <p:val>
                                            <p:strVal val="#ppt_x"/>
                                          </p:val>
                                        </p:tav>
                                        <p:tav tm="100000">
                                          <p:val>
                                            <p:strVal val="#ppt_x"/>
                                          </p:val>
                                        </p:tav>
                                      </p:tavLst>
                                    </p:anim>
                                    <p:anim calcmode="lin" valueType="num">
                                      <p:cBhvr additive="base">
                                        <p:cTn id="42" dur="500" fill="hold"/>
                                        <p:tgtEl>
                                          <p:spTgt spid="4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20" grpId="0" animBg="1"/>
      <p:bldP spid="23" grpId="0" animBg="1"/>
      <p:bldP spid="25" grpId="0" animBg="1"/>
      <p:bldP spid="27" grpId="0" animBg="1"/>
      <p:bldP spid="28" grpId="0"/>
      <p:bldP spid="40" grpId="0"/>
      <p:bldP spid="41" grpId="0"/>
      <p:bldP spid="42" grpId="0"/>
      <p:bldP spid="4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745D303B-D8AF-4C23-B54A-2EA7C4B7E4A0}"/>
              </a:ext>
            </a:extLst>
          </p:cNvPr>
          <p:cNvSpPr>
            <a:spLocks noGrp="1"/>
          </p:cNvSpPr>
          <p:nvPr>
            <p:ph type="title"/>
          </p:nvPr>
        </p:nvSpPr>
        <p:spPr>
          <a:xfrm>
            <a:off x="263394" y="0"/>
            <a:ext cx="10515600" cy="1325563"/>
          </a:xfrm>
        </p:spPr>
        <p:txBody>
          <a:bodyPr/>
          <a:lstStyle/>
          <a:p>
            <a:r>
              <a:rPr lang="en-US" b="1" u="sng" dirty="0"/>
              <a:t>Bioinformatics</a:t>
            </a:r>
          </a:p>
        </p:txBody>
      </p:sp>
      <p:sp>
        <p:nvSpPr>
          <p:cNvPr id="9" name="Rectangle 8">
            <a:extLst>
              <a:ext uri="{FF2B5EF4-FFF2-40B4-BE49-F238E27FC236}">
                <a16:creationId xmlns:a16="http://schemas.microsoft.com/office/drawing/2014/main" id="{65C3B4ED-92A8-48BB-BD49-DF10DD9D6AC6}"/>
              </a:ext>
            </a:extLst>
          </p:cNvPr>
          <p:cNvSpPr/>
          <p:nvPr/>
        </p:nvSpPr>
        <p:spPr>
          <a:xfrm>
            <a:off x="7692751" y="2033107"/>
            <a:ext cx="1683340" cy="902522"/>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Bacteria</a:t>
            </a:r>
          </a:p>
        </p:txBody>
      </p:sp>
      <p:sp>
        <p:nvSpPr>
          <p:cNvPr id="10" name="Rectangle 9">
            <a:extLst>
              <a:ext uri="{FF2B5EF4-FFF2-40B4-BE49-F238E27FC236}">
                <a16:creationId xmlns:a16="http://schemas.microsoft.com/office/drawing/2014/main" id="{43A37674-6600-4025-85DC-FA99247341F6}"/>
              </a:ext>
            </a:extLst>
          </p:cNvPr>
          <p:cNvSpPr/>
          <p:nvPr/>
        </p:nvSpPr>
        <p:spPr>
          <a:xfrm>
            <a:off x="3354425" y="2082513"/>
            <a:ext cx="1683340" cy="902522"/>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a:t>NCBI bacterial complete genome</a:t>
            </a:r>
          </a:p>
        </p:txBody>
      </p:sp>
      <p:sp>
        <p:nvSpPr>
          <p:cNvPr id="11" name="Rectangle 10">
            <a:extLst>
              <a:ext uri="{FF2B5EF4-FFF2-40B4-BE49-F238E27FC236}">
                <a16:creationId xmlns:a16="http://schemas.microsoft.com/office/drawing/2014/main" id="{65E84276-DEB9-4A8B-A54C-B66F434E9EA0}"/>
              </a:ext>
            </a:extLst>
          </p:cNvPr>
          <p:cNvSpPr/>
          <p:nvPr/>
        </p:nvSpPr>
        <p:spPr>
          <a:xfrm>
            <a:off x="7769753" y="3850183"/>
            <a:ext cx="1683340" cy="90252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Fungi</a:t>
            </a:r>
          </a:p>
        </p:txBody>
      </p:sp>
      <p:sp>
        <p:nvSpPr>
          <p:cNvPr id="12" name="Rectangle 11">
            <a:extLst>
              <a:ext uri="{FF2B5EF4-FFF2-40B4-BE49-F238E27FC236}">
                <a16:creationId xmlns:a16="http://schemas.microsoft.com/office/drawing/2014/main" id="{00734378-B28A-4BF2-9869-55FDCDE04679}"/>
              </a:ext>
            </a:extLst>
          </p:cNvPr>
          <p:cNvSpPr/>
          <p:nvPr/>
        </p:nvSpPr>
        <p:spPr>
          <a:xfrm>
            <a:off x="3405760" y="3936811"/>
            <a:ext cx="1683340" cy="902522"/>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dirty="0"/>
              <a:t>UNITE fungal reference</a:t>
            </a:r>
          </a:p>
        </p:txBody>
      </p:sp>
      <p:sp>
        <p:nvSpPr>
          <p:cNvPr id="13" name="Arrow: Right 12">
            <a:extLst>
              <a:ext uri="{FF2B5EF4-FFF2-40B4-BE49-F238E27FC236}">
                <a16:creationId xmlns:a16="http://schemas.microsoft.com/office/drawing/2014/main" id="{790EECC2-77A1-4652-9E8D-8C8D2BC2C13F}"/>
              </a:ext>
            </a:extLst>
          </p:cNvPr>
          <p:cNvSpPr/>
          <p:nvPr/>
        </p:nvSpPr>
        <p:spPr>
          <a:xfrm>
            <a:off x="5418379" y="2489877"/>
            <a:ext cx="2015388" cy="49406"/>
          </a:xfrm>
          <a:prstGeom prst="rightArrow">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8254D79-F063-4E7C-BD5D-CB28940E653C}"/>
              </a:ext>
            </a:extLst>
          </p:cNvPr>
          <p:cNvSpPr txBox="1"/>
          <p:nvPr/>
        </p:nvSpPr>
        <p:spPr>
          <a:xfrm>
            <a:off x="5749241" y="2137620"/>
            <a:ext cx="1232034" cy="369332"/>
          </a:xfrm>
          <a:prstGeom prst="rect">
            <a:avLst/>
          </a:prstGeom>
          <a:noFill/>
        </p:spPr>
        <p:txBody>
          <a:bodyPr wrap="square" rtlCol="0">
            <a:spAutoFit/>
          </a:bodyPr>
          <a:lstStyle/>
          <a:p>
            <a:r>
              <a:rPr lang="en-US" dirty="0"/>
              <a:t>Centrifuge</a:t>
            </a:r>
          </a:p>
        </p:txBody>
      </p:sp>
      <p:sp>
        <p:nvSpPr>
          <p:cNvPr id="15" name="Arrow: Right 14">
            <a:extLst>
              <a:ext uri="{FF2B5EF4-FFF2-40B4-BE49-F238E27FC236}">
                <a16:creationId xmlns:a16="http://schemas.microsoft.com/office/drawing/2014/main" id="{B4046612-B827-4E6D-A35F-1FCD73EDB91C}"/>
              </a:ext>
            </a:extLst>
          </p:cNvPr>
          <p:cNvSpPr/>
          <p:nvPr/>
        </p:nvSpPr>
        <p:spPr>
          <a:xfrm>
            <a:off x="5453817" y="4248275"/>
            <a:ext cx="1919135" cy="4940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DB2C782-37C1-462C-A0CD-A225C6BA92F5}"/>
              </a:ext>
            </a:extLst>
          </p:cNvPr>
          <p:cNvSpPr txBox="1"/>
          <p:nvPr/>
        </p:nvSpPr>
        <p:spPr>
          <a:xfrm>
            <a:off x="5827619" y="3878943"/>
            <a:ext cx="1232034" cy="369332"/>
          </a:xfrm>
          <a:prstGeom prst="rect">
            <a:avLst/>
          </a:prstGeom>
          <a:noFill/>
        </p:spPr>
        <p:txBody>
          <a:bodyPr wrap="square" rtlCol="0">
            <a:spAutoFit/>
          </a:bodyPr>
          <a:lstStyle/>
          <a:p>
            <a:r>
              <a:rPr lang="en-US" dirty="0"/>
              <a:t>Minimap2</a:t>
            </a:r>
          </a:p>
        </p:txBody>
      </p:sp>
      <p:sp>
        <p:nvSpPr>
          <p:cNvPr id="17" name="Rectangle: Rounded Corners 16">
            <a:extLst>
              <a:ext uri="{FF2B5EF4-FFF2-40B4-BE49-F238E27FC236}">
                <a16:creationId xmlns:a16="http://schemas.microsoft.com/office/drawing/2014/main" id="{8C16166C-CB22-4030-8669-4280D6D7E556}"/>
              </a:ext>
            </a:extLst>
          </p:cNvPr>
          <p:cNvSpPr/>
          <p:nvPr/>
        </p:nvSpPr>
        <p:spPr>
          <a:xfrm>
            <a:off x="2933143" y="1393256"/>
            <a:ext cx="2421859" cy="4071487"/>
          </a:xfrm>
          <a:prstGeom prst="roundRect">
            <a:avLst/>
          </a:prstGeom>
          <a:noFill/>
          <a:ln>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TextBox 17">
            <a:extLst>
              <a:ext uri="{FF2B5EF4-FFF2-40B4-BE49-F238E27FC236}">
                <a16:creationId xmlns:a16="http://schemas.microsoft.com/office/drawing/2014/main" id="{2AC2AAE8-FEF9-48E3-9C39-99D517838989}"/>
              </a:ext>
            </a:extLst>
          </p:cNvPr>
          <p:cNvSpPr txBox="1"/>
          <p:nvPr/>
        </p:nvSpPr>
        <p:spPr>
          <a:xfrm>
            <a:off x="3580078" y="1432119"/>
            <a:ext cx="1232034" cy="369332"/>
          </a:xfrm>
          <a:prstGeom prst="rect">
            <a:avLst/>
          </a:prstGeom>
          <a:noFill/>
        </p:spPr>
        <p:txBody>
          <a:bodyPr wrap="square" rtlCol="0">
            <a:spAutoFit/>
          </a:bodyPr>
          <a:lstStyle/>
          <a:p>
            <a:r>
              <a:rPr lang="en-US" dirty="0"/>
              <a:t>Database</a:t>
            </a:r>
          </a:p>
        </p:txBody>
      </p:sp>
    </p:spTree>
    <p:extLst>
      <p:ext uri="{BB962C8B-B14F-4D97-AF65-F5344CB8AC3E}">
        <p14:creationId xmlns:p14="http://schemas.microsoft.com/office/powerpoint/2010/main" val="27762162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le 1">
            <a:extLst>
              <a:ext uri="{FF2B5EF4-FFF2-40B4-BE49-F238E27FC236}">
                <a16:creationId xmlns:a16="http://schemas.microsoft.com/office/drawing/2014/main" id="{B02C2D56-E676-4DF0-8229-B48B091B2CA9}"/>
              </a:ext>
            </a:extLst>
          </p:cNvPr>
          <p:cNvSpPr>
            <a:spLocks noGrp="1"/>
          </p:cNvSpPr>
          <p:nvPr>
            <p:ph type="title"/>
          </p:nvPr>
        </p:nvSpPr>
        <p:spPr>
          <a:xfrm>
            <a:off x="263394" y="0"/>
            <a:ext cx="10515600" cy="1325563"/>
          </a:xfrm>
        </p:spPr>
        <p:txBody>
          <a:bodyPr/>
          <a:lstStyle/>
          <a:p>
            <a:r>
              <a:rPr lang="en-US" b="1" u="sng" dirty="0"/>
              <a:t>α-Diversity</a:t>
            </a:r>
          </a:p>
        </p:txBody>
      </p:sp>
      <p:pic>
        <p:nvPicPr>
          <p:cNvPr id="6" name="Picture 5" descr="Chart, box and whisker chart&#10;&#10;Description automatically generated">
            <a:extLst>
              <a:ext uri="{FF2B5EF4-FFF2-40B4-BE49-F238E27FC236}">
                <a16:creationId xmlns:a16="http://schemas.microsoft.com/office/drawing/2014/main" id="{BD4211F5-D26A-4D2B-AF3E-8361A310D341}"/>
              </a:ext>
            </a:extLst>
          </p:cNvPr>
          <p:cNvPicPr>
            <a:picLocks noChangeAspect="1"/>
          </p:cNvPicPr>
          <p:nvPr/>
        </p:nvPicPr>
        <p:blipFill rotWithShape="1">
          <a:blip r:embed="rId3">
            <a:extLst>
              <a:ext uri="{28A0092B-C50C-407E-A947-70E740481C1C}">
                <a14:useLocalDpi xmlns:a14="http://schemas.microsoft.com/office/drawing/2010/main" val="0"/>
              </a:ext>
            </a:extLst>
          </a:blip>
          <a:srcRect l="52844" b="51717"/>
          <a:stretch/>
        </p:blipFill>
        <p:spPr>
          <a:xfrm>
            <a:off x="4208985" y="161478"/>
            <a:ext cx="5332021" cy="4408112"/>
          </a:xfrm>
          <a:prstGeom prst="rect">
            <a:avLst/>
          </a:prstGeom>
        </p:spPr>
      </p:pic>
      <p:graphicFrame>
        <p:nvGraphicFramePr>
          <p:cNvPr id="7" name="Table 7">
            <a:extLst>
              <a:ext uri="{FF2B5EF4-FFF2-40B4-BE49-F238E27FC236}">
                <a16:creationId xmlns:a16="http://schemas.microsoft.com/office/drawing/2014/main" id="{18E49C96-8C73-4D1A-AD8F-1C8D0C5E544E}"/>
              </a:ext>
            </a:extLst>
          </p:cNvPr>
          <p:cNvGraphicFramePr>
            <a:graphicFrameLocks noGrp="1"/>
          </p:cNvGraphicFramePr>
          <p:nvPr>
            <p:extLst>
              <p:ext uri="{D42A27DB-BD31-4B8C-83A1-F6EECF244321}">
                <p14:modId xmlns:p14="http://schemas.microsoft.com/office/powerpoint/2010/main" val="3913019379"/>
              </p:ext>
            </p:extLst>
          </p:nvPr>
        </p:nvGraphicFramePr>
        <p:xfrm>
          <a:off x="2650994" y="4569590"/>
          <a:ext cx="8128000" cy="1849120"/>
        </p:xfrm>
        <a:graphic>
          <a:graphicData uri="http://schemas.openxmlformats.org/drawingml/2006/table">
            <a:tbl>
              <a:tblPr firstRow="1" bandRow="1">
                <a:tableStyleId>{9D7B26C5-4107-4FEC-AEDC-1716B250A1EF}</a:tableStyleId>
              </a:tblPr>
              <a:tblGrid>
                <a:gridCol w="2032000">
                  <a:extLst>
                    <a:ext uri="{9D8B030D-6E8A-4147-A177-3AD203B41FA5}">
                      <a16:colId xmlns:a16="http://schemas.microsoft.com/office/drawing/2014/main" val="2593947209"/>
                    </a:ext>
                  </a:extLst>
                </a:gridCol>
                <a:gridCol w="2032000">
                  <a:extLst>
                    <a:ext uri="{9D8B030D-6E8A-4147-A177-3AD203B41FA5}">
                      <a16:colId xmlns:a16="http://schemas.microsoft.com/office/drawing/2014/main" val="3589779636"/>
                    </a:ext>
                  </a:extLst>
                </a:gridCol>
                <a:gridCol w="2032000">
                  <a:extLst>
                    <a:ext uri="{9D8B030D-6E8A-4147-A177-3AD203B41FA5}">
                      <a16:colId xmlns:a16="http://schemas.microsoft.com/office/drawing/2014/main" val="3475767305"/>
                    </a:ext>
                  </a:extLst>
                </a:gridCol>
                <a:gridCol w="2032000">
                  <a:extLst>
                    <a:ext uri="{9D8B030D-6E8A-4147-A177-3AD203B41FA5}">
                      <a16:colId xmlns:a16="http://schemas.microsoft.com/office/drawing/2014/main" val="2494677348"/>
                    </a:ext>
                  </a:extLst>
                </a:gridCol>
              </a:tblGrid>
              <a:tr h="363717">
                <a:tc>
                  <a:txBody>
                    <a:bodyPr/>
                    <a:lstStyle/>
                    <a:p>
                      <a:endParaRPr lang="en-US"/>
                    </a:p>
                  </a:txBody>
                  <a:tcPr/>
                </a:tc>
                <a:tc>
                  <a:txBody>
                    <a:bodyPr/>
                    <a:lstStyle/>
                    <a:p>
                      <a:endParaRPr lang="en-US" dirty="0"/>
                    </a:p>
                  </a:txBody>
                  <a:tcPr/>
                </a:tc>
                <a:tc>
                  <a:txBody>
                    <a:bodyPr/>
                    <a:lstStyle/>
                    <a:p>
                      <a:r>
                        <a:rPr lang="en-US" dirty="0"/>
                        <a:t>F value</a:t>
                      </a:r>
                    </a:p>
                  </a:txBody>
                  <a:tcPr/>
                </a:tc>
                <a:tc>
                  <a:txBody>
                    <a:bodyPr/>
                    <a:lstStyle/>
                    <a:p>
                      <a:r>
                        <a:rPr lang="en-US" dirty="0" err="1"/>
                        <a:t>Pr</a:t>
                      </a:r>
                      <a:r>
                        <a:rPr lang="en-US" dirty="0"/>
                        <a:t> (&gt;F)</a:t>
                      </a:r>
                    </a:p>
                  </a:txBody>
                  <a:tcPr/>
                </a:tc>
                <a:extLst>
                  <a:ext uri="{0D108BD9-81ED-4DB2-BD59-A6C34878D82A}">
                    <a16:rowId xmlns:a16="http://schemas.microsoft.com/office/drawing/2014/main" val="325642566"/>
                  </a:ext>
                </a:extLst>
              </a:tr>
              <a:tr h="370840">
                <a:tc rowSpan="2">
                  <a:txBody>
                    <a:bodyPr/>
                    <a:lstStyle/>
                    <a:p>
                      <a:r>
                        <a:rPr lang="en-US" dirty="0"/>
                        <a:t>Epiphyte</a:t>
                      </a:r>
                    </a:p>
                  </a:txBody>
                  <a:tcPr/>
                </a:tc>
                <a:tc>
                  <a:txBody>
                    <a:bodyPr/>
                    <a:lstStyle/>
                    <a:p>
                      <a:r>
                        <a:rPr lang="en-US" dirty="0"/>
                        <a:t>Bacterial Comm.</a:t>
                      </a:r>
                    </a:p>
                  </a:txBody>
                  <a:tcPr/>
                </a:tc>
                <a:tc>
                  <a:txBody>
                    <a:bodyPr/>
                    <a:lstStyle/>
                    <a:p>
                      <a:r>
                        <a:rPr lang="en-US" dirty="0"/>
                        <a:t>0.077</a:t>
                      </a:r>
                    </a:p>
                  </a:txBody>
                  <a:tcPr/>
                </a:tc>
                <a:tc>
                  <a:txBody>
                    <a:bodyPr/>
                    <a:lstStyle/>
                    <a:p>
                      <a:r>
                        <a:rPr lang="en-US" dirty="0"/>
                        <a:t>0.972</a:t>
                      </a:r>
                    </a:p>
                  </a:txBody>
                  <a:tcPr/>
                </a:tc>
                <a:extLst>
                  <a:ext uri="{0D108BD9-81ED-4DB2-BD59-A6C34878D82A}">
                    <a16:rowId xmlns:a16="http://schemas.microsoft.com/office/drawing/2014/main" val="3266228457"/>
                  </a:ext>
                </a:extLst>
              </a:tr>
              <a:tr h="370840">
                <a:tc vMerge="1">
                  <a:txBody>
                    <a:bodyPr/>
                    <a:lstStyle/>
                    <a:p>
                      <a:endParaRPr lang="en-US" dirty="0"/>
                    </a:p>
                  </a:txBody>
                  <a:tcPr/>
                </a:tc>
                <a:tc>
                  <a:txBody>
                    <a:bodyPr/>
                    <a:lstStyle/>
                    <a:p>
                      <a:r>
                        <a:rPr lang="en-US" dirty="0"/>
                        <a:t>Fungal Comm.</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6.765</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0.0016 ***</a:t>
                      </a:r>
                    </a:p>
                  </a:txBody>
                  <a:tcPr/>
                </a:tc>
                <a:extLst>
                  <a:ext uri="{0D108BD9-81ED-4DB2-BD59-A6C34878D82A}">
                    <a16:rowId xmlns:a16="http://schemas.microsoft.com/office/drawing/2014/main" val="1825094066"/>
                  </a:ext>
                </a:extLst>
              </a:tr>
              <a:tr h="370840">
                <a:tc rowSpan="2">
                  <a:txBody>
                    <a:bodyPr/>
                    <a:lstStyle/>
                    <a:p>
                      <a:r>
                        <a:rPr lang="en-US" dirty="0"/>
                        <a:t>Endophyte</a:t>
                      </a:r>
                    </a:p>
                  </a:txBody>
                  <a:tcPr/>
                </a:tc>
                <a:tc>
                  <a:txBody>
                    <a:bodyPr/>
                    <a:lstStyle/>
                    <a:p>
                      <a:r>
                        <a:rPr lang="en-US" dirty="0"/>
                        <a:t>Bacterial Comm.</a:t>
                      </a:r>
                    </a:p>
                  </a:txBody>
                  <a:tcPr/>
                </a:tc>
                <a:tc>
                  <a:txBody>
                    <a:bodyPr/>
                    <a:lstStyle/>
                    <a:p>
                      <a:r>
                        <a:rPr lang="en-US" dirty="0"/>
                        <a:t>0.839</a:t>
                      </a:r>
                    </a:p>
                  </a:txBody>
                  <a:tcPr/>
                </a:tc>
                <a:tc>
                  <a:txBody>
                    <a:bodyPr/>
                    <a:lstStyle/>
                    <a:p>
                      <a:r>
                        <a:rPr lang="en-US" dirty="0"/>
                        <a:t>0.488</a:t>
                      </a:r>
                    </a:p>
                  </a:txBody>
                  <a:tcPr/>
                </a:tc>
                <a:extLst>
                  <a:ext uri="{0D108BD9-81ED-4DB2-BD59-A6C34878D82A}">
                    <a16:rowId xmlns:a16="http://schemas.microsoft.com/office/drawing/2014/main" val="898111229"/>
                  </a:ext>
                </a:extLst>
              </a:tr>
              <a:tr h="370840">
                <a:tc vMerge="1">
                  <a:txBody>
                    <a:bodyPr/>
                    <a:lstStyle/>
                    <a:p>
                      <a:endParaRPr lang="en-US" dirty="0"/>
                    </a:p>
                  </a:txBody>
                  <a:tcPr/>
                </a:tc>
                <a:tc>
                  <a:txBody>
                    <a:bodyPr/>
                    <a:lstStyle/>
                    <a:p>
                      <a:r>
                        <a:rPr lang="en-US" dirty="0"/>
                        <a:t>Fungal Comm.</a:t>
                      </a:r>
                    </a:p>
                  </a:txBody>
                  <a:tcPr/>
                </a:tc>
                <a:tc>
                  <a:txBody>
                    <a:bodyPr/>
                    <a:lstStyle/>
                    <a:p>
                      <a:r>
                        <a:rPr lang="en-US" dirty="0"/>
                        <a:t>1.232</a:t>
                      </a:r>
                    </a:p>
                  </a:txBody>
                  <a:tcPr/>
                </a:tc>
                <a:tc>
                  <a:txBody>
                    <a:bodyPr/>
                    <a:lstStyle/>
                    <a:p>
                      <a:r>
                        <a:rPr lang="en-US" dirty="0"/>
                        <a:t>0.323</a:t>
                      </a:r>
                    </a:p>
                  </a:txBody>
                  <a:tcPr/>
                </a:tc>
                <a:extLst>
                  <a:ext uri="{0D108BD9-81ED-4DB2-BD59-A6C34878D82A}">
                    <a16:rowId xmlns:a16="http://schemas.microsoft.com/office/drawing/2014/main" val="3061439235"/>
                  </a:ext>
                </a:extLst>
              </a:tr>
            </a:tbl>
          </a:graphicData>
        </a:graphic>
      </p:graphicFrame>
      <p:sp>
        <p:nvSpPr>
          <p:cNvPr id="28" name="TextBox 27">
            <a:extLst>
              <a:ext uri="{FF2B5EF4-FFF2-40B4-BE49-F238E27FC236}">
                <a16:creationId xmlns:a16="http://schemas.microsoft.com/office/drawing/2014/main" id="{5059C4C9-1316-499C-A08F-8B884F325022}"/>
              </a:ext>
            </a:extLst>
          </p:cNvPr>
          <p:cNvSpPr txBox="1"/>
          <p:nvPr/>
        </p:nvSpPr>
        <p:spPr>
          <a:xfrm>
            <a:off x="2650994" y="6418710"/>
            <a:ext cx="6097604" cy="369332"/>
          </a:xfrm>
          <a:prstGeom prst="rect">
            <a:avLst/>
          </a:prstGeom>
          <a:noFill/>
        </p:spPr>
        <p:txBody>
          <a:bodyPr wrap="square">
            <a:spAutoFit/>
          </a:bodyPr>
          <a:lstStyle/>
          <a:p>
            <a:r>
              <a:rPr lang="en-US" dirty="0"/>
              <a:t>ANOVA significant level: 5%</a:t>
            </a:r>
          </a:p>
        </p:txBody>
      </p:sp>
      <p:sp>
        <p:nvSpPr>
          <p:cNvPr id="2" name="Oval 1">
            <a:extLst>
              <a:ext uri="{FF2B5EF4-FFF2-40B4-BE49-F238E27FC236}">
                <a16:creationId xmlns:a16="http://schemas.microsoft.com/office/drawing/2014/main" id="{0230EB8D-F568-4BE2-8CE3-AACF24BF59F0}"/>
              </a:ext>
            </a:extLst>
          </p:cNvPr>
          <p:cNvSpPr/>
          <p:nvPr/>
        </p:nvSpPr>
        <p:spPr>
          <a:xfrm>
            <a:off x="4426226" y="5194852"/>
            <a:ext cx="5711687" cy="543339"/>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775957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593</TotalTime>
  <Words>1232</Words>
  <Application>Microsoft Office PowerPoint</Application>
  <PresentationFormat>Widescreen</PresentationFormat>
  <Paragraphs>206</Paragraphs>
  <Slides>17</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PowerPoint Presentation</vt:lpstr>
      <vt:lpstr>PowerPoint Presentation</vt:lpstr>
      <vt:lpstr>Preliminary report of the fungicide impacts on boxwood phyllosphere microbiome  </vt:lpstr>
      <vt:lpstr>Introduction</vt:lpstr>
      <vt:lpstr>PowerPoint Presentation</vt:lpstr>
      <vt:lpstr>Study overview</vt:lpstr>
      <vt:lpstr>Experiment setup</vt:lpstr>
      <vt:lpstr>Bioinformatics</vt:lpstr>
      <vt:lpstr>α-Diversity</vt:lpstr>
      <vt:lpstr>PowerPoint Presentation</vt:lpstr>
      <vt:lpstr>Most abundant     Bacteria</vt:lpstr>
      <vt:lpstr>Most abundant    Fungi</vt:lpstr>
      <vt:lpstr>Summary</vt:lpstr>
      <vt:lpstr>Acknowledgement</vt:lpstr>
      <vt:lpstr>PowerPoint Presentation</vt:lpstr>
      <vt:lpstr>Database comparison</vt:lpstr>
      <vt:lpstr>Sequence 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Preliminary report on fungicide impact </dc:title>
  <dc:creator>Li, Xiaoping</dc:creator>
  <cp:lastModifiedBy>Li, Xiaoping</cp:lastModifiedBy>
  <cp:revision>355</cp:revision>
  <dcterms:created xsi:type="dcterms:W3CDTF">2021-11-12T16:10:09Z</dcterms:created>
  <dcterms:modified xsi:type="dcterms:W3CDTF">2021-11-17T16:15:40Z</dcterms:modified>
</cp:coreProperties>
</file>

<file path=docProps/thumbnail.jpeg>
</file>